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rednji stil 2 - Isticanj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0ABF1-8704-4ACD-BCA3-235B10771A51}" type="datetimeFigureOut">
              <a:rPr lang="sr-Latn-CS" smtClean="0"/>
              <a:t>5.9.2018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F2045-7995-4ACD-B2AE-E7B703DD441D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DC1A071-2A74-455A-A49A-8BB21E4AC2F6}" type="datetimeFigureOut">
              <a:rPr lang="sr-Latn-CS" smtClean="0"/>
              <a:pPr/>
              <a:t>5.9.2018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Pravoku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u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ni povez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ni povez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u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5.9.2018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5.9.2018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DC1A071-2A74-455A-A49A-8BB21E4AC2F6}" type="datetimeFigureOut">
              <a:rPr lang="sr-Latn-CS" smtClean="0"/>
              <a:pPr/>
              <a:t>5.9.2018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DC1A071-2A74-455A-A49A-8BB21E4AC2F6}" type="datetimeFigureOut">
              <a:rPr lang="sr-Latn-CS" smtClean="0"/>
              <a:pPr/>
              <a:t>5.9.2018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Pravoku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ni povez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ni povez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u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ni povez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5.9.2018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5.9.2018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4" name="Rezervirano mjesto tekst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C1A071-2A74-455A-A49A-8BB21E4AC2F6}" type="datetimeFigureOut">
              <a:rPr lang="sr-Latn-CS" smtClean="0"/>
              <a:pPr/>
              <a:t>5.9.2018</a:t>
            </a:fld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5.9.2018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zervirano mjesto sadržaja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DC1A071-2A74-455A-A49A-8BB21E4AC2F6}" type="datetimeFigureOut">
              <a:rPr lang="sr-Latn-CS" smtClean="0"/>
              <a:pPr/>
              <a:t>5.9.2018</a:t>
            </a:fld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Rezervirano mjesto podnožj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ni povez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Rezervirano mjesto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C1A071-2A74-455A-A49A-8BB21E4AC2F6}" type="datetimeFigureOut">
              <a:rPr lang="sr-Latn-CS" smtClean="0"/>
              <a:pPr/>
              <a:t>5.9.2018</a:t>
            </a:fld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5.9.2018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286000" y="1714488"/>
            <a:ext cx="6172200" cy="3000396"/>
          </a:xfrm>
        </p:spPr>
        <p:txBody>
          <a:bodyPr>
            <a:noAutofit/>
          </a:bodyPr>
          <a:lstStyle/>
          <a:p>
            <a:pPr algn="ctr"/>
            <a:r>
              <a:rPr lang="hr-HR" sz="5400" dirty="0" smtClean="0"/>
              <a:t>Početak 2018./19. školske godine</a:t>
            </a:r>
            <a:endParaRPr lang="hr-HR" sz="5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800" dirty="0" smtClean="0"/>
              <a:t>Sjednica Nastavničkog vijeća 05. rujna 2018. godine</a:t>
            </a:r>
            <a:endParaRPr lang="hr-HR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/>
          </a:bodyPr>
          <a:lstStyle/>
          <a:p>
            <a:pPr algn="ctr"/>
            <a:r>
              <a:rPr lang="hr-HR" sz="3600" b="1" dirty="0" smtClean="0"/>
              <a:t>PODACI O UČENICIMA</a:t>
            </a:r>
            <a:endParaRPr lang="hr-HR" sz="36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U prve razrede upisano 130 učenika</a:t>
            </a:r>
          </a:p>
          <a:p>
            <a:r>
              <a:rPr lang="hr-HR" dirty="0" smtClean="0"/>
              <a:t>Nastava na tri lokacije</a:t>
            </a:r>
          </a:p>
          <a:p>
            <a:r>
              <a:rPr lang="hr-HR" dirty="0" smtClean="0"/>
              <a:t>Ukupno 33 razredna odjela</a:t>
            </a:r>
          </a:p>
          <a:p>
            <a:r>
              <a:rPr lang="hr-HR" dirty="0" smtClean="0"/>
              <a:t>Učenici upisani u 17 različitih zanimanja</a:t>
            </a:r>
          </a:p>
          <a:p>
            <a:r>
              <a:rPr lang="hr-HR" dirty="0" smtClean="0"/>
              <a:t>Ukupno 510 učenika – 366 putnika</a:t>
            </a:r>
          </a:p>
          <a:p>
            <a:r>
              <a:rPr lang="hr-HR" dirty="0" smtClean="0"/>
              <a:t>18 učenika po prilagođenom programu i 26 po individualiziranom</a:t>
            </a:r>
          </a:p>
          <a:p>
            <a:r>
              <a:rPr lang="hr-HR" dirty="0" smtClean="0"/>
              <a:t>2017./18. </a:t>
            </a:r>
            <a:r>
              <a:rPr lang="hr-HR" dirty="0" err="1" smtClean="0"/>
              <a:t>šk</a:t>
            </a:r>
            <a:r>
              <a:rPr lang="hr-HR" dirty="0" smtClean="0"/>
              <a:t>. god. smo završili s 596 učenika</a:t>
            </a:r>
          </a:p>
          <a:p>
            <a:endParaRPr lang="hr-HR" dirty="0" smtClean="0"/>
          </a:p>
          <a:p>
            <a:r>
              <a:rPr lang="hr-HR" dirty="0" smtClean="0"/>
              <a:t>2014./15. </a:t>
            </a:r>
            <a:r>
              <a:rPr lang="hr-HR" dirty="0" err="1" smtClean="0"/>
              <a:t>šk</a:t>
            </a:r>
            <a:r>
              <a:rPr lang="hr-HR" dirty="0" smtClean="0"/>
              <a:t>. god. završena s 795 učenika</a:t>
            </a:r>
          </a:p>
          <a:p>
            <a:endParaRPr lang="hr-H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467600" cy="571504"/>
          </a:xfrm>
        </p:spPr>
        <p:txBody>
          <a:bodyPr>
            <a:normAutofit/>
          </a:bodyPr>
          <a:lstStyle/>
          <a:p>
            <a:r>
              <a:rPr lang="hr-HR" sz="2800" b="1" dirty="0" smtClean="0"/>
              <a:t>PODACI O </a:t>
            </a:r>
            <a:r>
              <a:rPr lang="hr-HR" sz="2800" b="1" dirty="0" smtClean="0"/>
              <a:t>UČENICIMA – 1. razredi</a:t>
            </a:r>
            <a:endParaRPr lang="hr-HR" sz="2800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sz="quarter" idx="1"/>
          </p:nvPr>
        </p:nvGraphicFramePr>
        <p:xfrm>
          <a:off x="285718" y="714356"/>
          <a:ext cx="8358248" cy="596022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00134"/>
                <a:gridCol w="1449169"/>
                <a:gridCol w="936500"/>
                <a:gridCol w="1728920"/>
                <a:gridCol w="1152613"/>
                <a:gridCol w="1080573"/>
                <a:gridCol w="1010339"/>
              </a:tblGrid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Razred</a:t>
                      </a:r>
                      <a:endParaRPr lang="hr-H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Program </a:t>
                      </a:r>
                      <a:endParaRPr lang="hr-H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Br. uč.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Razrednik</a:t>
                      </a:r>
                      <a:endParaRPr lang="hr-H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Br put.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PRIL P.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IOOP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47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1.B</a:t>
                      </a:r>
                      <a:endParaRPr lang="hr-H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Ekonomist</a:t>
                      </a:r>
                      <a:endParaRPr lang="hr-H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18</a:t>
                      </a:r>
                      <a:endParaRPr lang="hr-HR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S. Nikolić-</a:t>
                      </a:r>
                      <a:r>
                        <a:rPr lang="hr-HR" sz="1200" dirty="0" err="1"/>
                        <a:t>Lengyel</a:t>
                      </a:r>
                      <a:endParaRPr lang="hr-H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13</a:t>
                      </a:r>
                      <a:endParaRPr lang="hr-HR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-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1</a:t>
                      </a:r>
                      <a:endParaRPr lang="hr-HR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8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1.D</a:t>
                      </a:r>
                      <a:endParaRPr lang="hr-H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Elektromehaničar</a:t>
                      </a:r>
                      <a:endParaRPr lang="hr-H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6</a:t>
                      </a:r>
                      <a:endParaRPr lang="hr-HR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Matej Kuna</a:t>
                      </a:r>
                      <a:endParaRPr lang="hr-H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3</a:t>
                      </a:r>
                      <a:endParaRPr lang="hr-HR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-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-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5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1.E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Pomoćni bravar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1</a:t>
                      </a:r>
                      <a:endParaRPr lang="hr-H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 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1</a:t>
                      </a:r>
                      <a:endParaRPr lang="hr-H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TES</a:t>
                      </a:r>
                      <a:endParaRPr lang="hr-H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 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47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 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Pomoćni cvjećar</a:t>
                      </a:r>
                      <a:endParaRPr lang="hr-H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2</a:t>
                      </a:r>
                      <a:endParaRPr lang="hr-H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 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2</a:t>
                      </a:r>
                      <a:endParaRPr lang="hr-H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TES</a:t>
                      </a:r>
                      <a:endParaRPr lang="hr-H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 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5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 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Pomoćni krojač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2</a:t>
                      </a:r>
                      <a:endParaRPr lang="hr-H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 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2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TES</a:t>
                      </a:r>
                      <a:endParaRPr lang="hr-H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 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6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 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 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5</a:t>
                      </a:r>
                      <a:endParaRPr lang="hr-HR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Danijela Tomšić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5</a:t>
                      </a:r>
                      <a:endParaRPr lang="hr-HR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5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1.F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Konobar</a:t>
                      </a:r>
                      <a:endParaRPr lang="hr-H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8</a:t>
                      </a:r>
                      <a:endParaRPr lang="hr-H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 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7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-</a:t>
                      </a:r>
                      <a:endParaRPr lang="hr-H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-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5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 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Kuhar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/>
                        <a:t>14</a:t>
                      </a:r>
                      <a:endParaRPr lang="hr-H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 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10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1</a:t>
                      </a:r>
                      <a:endParaRPr lang="hr-H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1</a:t>
                      </a:r>
                      <a:endParaRPr lang="hr-H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47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 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 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 smtClean="0"/>
                        <a:t>22</a:t>
                      </a:r>
                      <a:endParaRPr lang="hr-HR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Marina Draganović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17</a:t>
                      </a:r>
                      <a:endParaRPr lang="hr-HR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1</a:t>
                      </a:r>
                      <a:endParaRPr lang="hr-HR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1</a:t>
                      </a:r>
                      <a:endParaRPr lang="hr-HR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5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1.G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Bravar</a:t>
                      </a:r>
                      <a:endParaRPr lang="hr-H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10</a:t>
                      </a:r>
                      <a:endParaRPr lang="hr-H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 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9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-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-</a:t>
                      </a:r>
                      <a:endParaRPr lang="hr-H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5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 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CNC operater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12</a:t>
                      </a:r>
                      <a:endParaRPr lang="hr-H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 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11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-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2</a:t>
                      </a:r>
                      <a:endParaRPr lang="hr-H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6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 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 </a:t>
                      </a:r>
                      <a:endParaRPr lang="hr-H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22</a:t>
                      </a:r>
                      <a:endParaRPr lang="hr-HR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S. Pantović Žilo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20</a:t>
                      </a:r>
                      <a:endParaRPr lang="hr-HR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-</a:t>
                      </a:r>
                      <a:endParaRPr lang="hr-HR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2</a:t>
                      </a:r>
                      <a:endParaRPr lang="hr-HR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47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1.H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Fitofamaceut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18</a:t>
                      </a:r>
                      <a:endParaRPr lang="hr-HR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Mladen Gvozdić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/>
                        <a:t>16</a:t>
                      </a:r>
                      <a:endParaRPr lang="hr-HR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/>
                        <a:t>-</a:t>
                      </a:r>
                      <a:endParaRPr lang="hr-HR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-</a:t>
                      </a:r>
                      <a:endParaRPr lang="hr-HR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5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1.K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Automehaničar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8</a:t>
                      </a:r>
                      <a:endParaRPr lang="hr-H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 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6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1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1</a:t>
                      </a:r>
                      <a:endParaRPr lang="hr-H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5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 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Vodoinstalater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3</a:t>
                      </a:r>
                      <a:endParaRPr lang="hr-H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 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3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-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-</a:t>
                      </a:r>
                      <a:endParaRPr lang="hr-H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5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 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Frizer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3</a:t>
                      </a:r>
                      <a:endParaRPr lang="hr-H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 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3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-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/>
                        <a:t>-</a:t>
                      </a:r>
                      <a:endParaRPr lang="hr-HR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5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 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 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14</a:t>
                      </a:r>
                      <a:endParaRPr lang="hr-HR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Zlatko Menalo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12</a:t>
                      </a:r>
                      <a:endParaRPr lang="hr-HR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1</a:t>
                      </a:r>
                      <a:endParaRPr lang="hr-HR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1</a:t>
                      </a:r>
                      <a:endParaRPr lang="hr-HR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47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1.M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Ekonomist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19</a:t>
                      </a:r>
                      <a:endParaRPr lang="hr-HR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Marijana Filipović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13</a:t>
                      </a:r>
                      <a:endParaRPr lang="hr-HR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/>
                        <a:t>-</a:t>
                      </a:r>
                      <a:endParaRPr lang="hr-HR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-</a:t>
                      </a:r>
                      <a:endParaRPr lang="hr-HR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6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1.N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Kuhar-Drenovci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6</a:t>
                      </a:r>
                      <a:endParaRPr lang="hr-HR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/>
                        <a:t>Ivan Stojanović</a:t>
                      </a:r>
                      <a:endParaRPr lang="hr-HR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3</a:t>
                      </a:r>
                      <a:endParaRPr lang="hr-HR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4</a:t>
                      </a:r>
                      <a:endParaRPr lang="hr-HR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/>
                        <a:t>1(4)</a:t>
                      </a:r>
                      <a:endParaRPr lang="hr-HR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01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/>
                        <a:t>9</a:t>
                      </a:r>
                      <a:endParaRPr lang="hr-HR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/>
                        <a:t>13</a:t>
                      </a:r>
                      <a:endParaRPr lang="hr-HR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 smtClean="0"/>
                        <a:t>130</a:t>
                      </a:r>
                      <a:endParaRPr lang="hr-HR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/>
                        <a:t> </a:t>
                      </a:r>
                      <a:endParaRPr lang="hr-HR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/>
                        <a:t>102</a:t>
                      </a:r>
                      <a:endParaRPr lang="hr-HR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/>
                        <a:t>6</a:t>
                      </a:r>
                      <a:endParaRPr lang="hr-HR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/>
                        <a:t>6(9)</a:t>
                      </a:r>
                      <a:endParaRPr lang="hr-HR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/>
          </a:bodyPr>
          <a:lstStyle/>
          <a:p>
            <a:r>
              <a:rPr lang="hr-HR" sz="2400" b="1" dirty="0" smtClean="0"/>
              <a:t>PODACI O UČENICIMA – </a:t>
            </a:r>
            <a:r>
              <a:rPr lang="hr-HR" sz="2400" b="1" dirty="0" smtClean="0"/>
              <a:t>2. </a:t>
            </a:r>
            <a:r>
              <a:rPr lang="hr-HR" sz="2400" b="1" dirty="0" smtClean="0"/>
              <a:t>razredi</a:t>
            </a:r>
            <a:endParaRPr lang="hr-HR" sz="240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</p:nvPr>
        </p:nvGraphicFramePr>
        <p:xfrm>
          <a:off x="428597" y="785794"/>
          <a:ext cx="8215369" cy="578647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2098"/>
                <a:gridCol w="1406234"/>
                <a:gridCol w="1052273"/>
                <a:gridCol w="1770771"/>
                <a:gridCol w="1131331"/>
                <a:gridCol w="1131331"/>
                <a:gridCol w="1131331"/>
              </a:tblGrid>
              <a:tr h="472573"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u="none" strike="noStrike" dirty="0"/>
                        <a:t>Razred </a:t>
                      </a:r>
                      <a:endParaRPr lang="hr-HR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u="none" strike="noStrike" dirty="0"/>
                        <a:t> </a:t>
                      </a:r>
                      <a:r>
                        <a:rPr lang="hr-HR" sz="1100" u="none" strike="noStrike" dirty="0" smtClean="0"/>
                        <a:t>Program</a:t>
                      </a:r>
                      <a:endParaRPr lang="hr-HR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/>
                        <a:t>Br učenika</a:t>
                      </a:r>
                      <a:endParaRPr lang="hr-HR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/>
                        <a:t>Razrednik</a:t>
                      </a:r>
                      <a:endParaRPr lang="hr-HR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u="none" strike="noStrike"/>
                        <a:t>Br putnika</a:t>
                      </a:r>
                      <a:endParaRPr lang="hr-HR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 smtClean="0"/>
                        <a:t>PRIL. PROG.</a:t>
                      </a:r>
                      <a:endParaRPr lang="vi-VN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/>
                        <a:t>IOOP</a:t>
                      </a:r>
                      <a:endParaRPr lang="hr-HR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58563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2.B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/>
                        <a:t>Ekonomist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b="1" u="none" strike="noStrike" dirty="0"/>
                        <a:t>23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Vesna Ivančićević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10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-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-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58563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2.C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/>
                        <a:t> 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b="1" u="none" strike="noStrike" dirty="0"/>
                        <a:t>10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Svjetlana Didović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8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/>
                        <a:t>2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/>
                        <a:t>3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58563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/>
                        <a:t>Frizer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/>
                        <a:t>8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7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2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2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58563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/>
                        <a:t>Pediker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/>
                        <a:t>2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1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 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1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58563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2.D/i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/>
                        <a:t> 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b="1" u="none" strike="noStrike" dirty="0"/>
                        <a:t>16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Ivana Ratkić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13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/>
                        <a:t>1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/>
                        <a:t>1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83984">
                <a:tc>
                  <a:txBody>
                    <a:bodyPr/>
                    <a:lstStyle/>
                    <a:p>
                      <a:pPr algn="l" fontAlgn="b"/>
                      <a:endParaRPr lang="hr-H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Elektroinstalater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/>
                        <a:t>4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4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 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 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83984">
                <a:tc>
                  <a:txBody>
                    <a:bodyPr/>
                    <a:lstStyle/>
                    <a:p>
                      <a:pPr algn="l" fontAlgn="b"/>
                      <a:endParaRPr lang="hr-H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 smtClean="0"/>
                        <a:t>Elektromehaničar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/>
                        <a:t>5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2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 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 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58563">
                <a:tc>
                  <a:txBody>
                    <a:bodyPr/>
                    <a:lstStyle/>
                    <a:p>
                      <a:pPr algn="l" fontAlgn="b"/>
                      <a:endParaRPr lang="hr-H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/>
                        <a:t> </a:t>
                      </a:r>
                      <a:r>
                        <a:rPr lang="hr-HR" sz="1200" u="none" strike="noStrike" dirty="0" smtClean="0"/>
                        <a:t>Prodavač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/>
                        <a:t>7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7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1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1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58563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2.E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 err="1"/>
                        <a:t>Pom.bravar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b="1" u="none" strike="noStrike" dirty="0"/>
                        <a:t>3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Ljiljana Šapić Kozar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2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TES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 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58563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2.F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/>
                        <a:t>Konobar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b="1" u="none" strike="noStrike" dirty="0"/>
                        <a:t>14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Tamara Popović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9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-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-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58563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2.G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/>
                        <a:t> 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b="1" u="none" strike="noStrike" dirty="0"/>
                        <a:t>18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Ivana Nenadić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/>
                        <a:t>15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-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-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58563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/>
                        <a:t>Bravar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/>
                        <a:t>6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5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 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 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58563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/>
                        <a:t>CNC op.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/>
                        <a:t>12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10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 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 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58563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2.H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 err="1"/>
                        <a:t>Fitofarm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b="1" u="none" strike="noStrike" dirty="0"/>
                        <a:t>17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Andrijana Čavarović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12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-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-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58563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2.K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/>
                        <a:t> 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b="1" u="none" strike="noStrike" dirty="0"/>
                        <a:t>12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Igor Žutić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10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/>
                        <a:t>1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/>
                        <a:t>1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83984">
                <a:tc>
                  <a:txBody>
                    <a:bodyPr/>
                    <a:lstStyle/>
                    <a:p>
                      <a:pPr algn="l" fontAlgn="b"/>
                      <a:endParaRPr lang="hr-H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Automehaničar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/>
                        <a:t>8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6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1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1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83984">
                <a:tc>
                  <a:txBody>
                    <a:bodyPr/>
                    <a:lstStyle/>
                    <a:p>
                      <a:pPr algn="l" fontAlgn="b"/>
                      <a:endParaRPr lang="hr-H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Vodoinstalater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/>
                        <a:t>4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4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 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 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58563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2.M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/>
                        <a:t>Ekonomist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b="1" u="none" strike="noStrike" dirty="0"/>
                        <a:t>24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Sara Nikolozo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22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 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 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58563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2.N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/>
                        <a:t>Kuhar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b="1" u="none" strike="noStrike" dirty="0"/>
                        <a:t>14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Elvira Lučić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7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/>
                        <a:t>3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/>
                        <a:t>3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99524"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/>
                        <a:t>10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/>
                        <a:t>14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/>
                        <a:t>151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u="none" strike="noStrike" dirty="0"/>
                        <a:t> 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/>
                        <a:t>108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/>
                        <a:t>7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/>
                        <a:t>8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467600" cy="571504"/>
          </a:xfrm>
        </p:spPr>
        <p:txBody>
          <a:bodyPr>
            <a:normAutofit fontScale="90000"/>
          </a:bodyPr>
          <a:lstStyle/>
          <a:p>
            <a:r>
              <a:rPr lang="hr-HR" sz="3200" b="1" dirty="0" smtClean="0"/>
              <a:t>PODACI O UČENICIMA – </a:t>
            </a:r>
            <a:r>
              <a:rPr lang="hr-HR" sz="3200" b="1" dirty="0" smtClean="0"/>
              <a:t>3. </a:t>
            </a:r>
            <a:r>
              <a:rPr lang="hr-HR" sz="3200" b="1" dirty="0" smtClean="0"/>
              <a:t>razredi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</p:nvPr>
        </p:nvGraphicFramePr>
        <p:xfrm>
          <a:off x="357158" y="714356"/>
          <a:ext cx="8258204" cy="585790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85818"/>
                <a:gridCol w="1624696"/>
                <a:gridCol w="875634"/>
                <a:gridCol w="1463442"/>
                <a:gridCol w="1169538"/>
                <a:gridCol w="1169538"/>
                <a:gridCol w="1169538"/>
              </a:tblGrid>
              <a:tr h="293755"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u="none" strike="noStrike" dirty="0"/>
                        <a:t>Razred </a:t>
                      </a:r>
                      <a:endParaRPr lang="hr-HR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/>
                        <a:t> </a:t>
                      </a:r>
                      <a:r>
                        <a:rPr lang="hr-HR" sz="1100" u="none" strike="noStrike" dirty="0" smtClean="0"/>
                        <a:t>PROGRAM</a:t>
                      </a:r>
                      <a:endParaRPr lang="hr-HR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/>
                        <a:t>Br učenika</a:t>
                      </a:r>
                      <a:endParaRPr lang="hr-HR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/>
                        <a:t>Razrednik</a:t>
                      </a:r>
                      <a:endParaRPr lang="hr-HR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u="none" strike="noStrike"/>
                        <a:t>Br putnika</a:t>
                      </a:r>
                      <a:endParaRPr lang="hr-HR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 smtClean="0"/>
                        <a:t>PRIL. PROG.</a:t>
                      </a:r>
                      <a:endParaRPr lang="vi-VN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/>
                        <a:t>IOOP</a:t>
                      </a:r>
                      <a:endParaRPr lang="hr-HR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3755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 dirty="0"/>
                        <a:t>3.A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 dirty="0"/>
                        <a:t>Odjevni </a:t>
                      </a:r>
                      <a:r>
                        <a:rPr lang="hr-HR" sz="1200" u="none" strike="noStrike" dirty="0" err="1"/>
                        <a:t>teh</a:t>
                      </a:r>
                      <a:r>
                        <a:rPr lang="hr-HR" sz="1200" u="none" strike="noStrike" dirty="0"/>
                        <a:t>.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b="1" u="none" strike="noStrike" dirty="0"/>
                        <a:t>7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Tin Buljan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/>
                        <a:t>5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-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-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3755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3.B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 dirty="0"/>
                        <a:t>Ekonomist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b="1" u="none" strike="noStrike" dirty="0"/>
                        <a:t>21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Katarina Nol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/>
                        <a:t>10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-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/>
                        <a:t>1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2895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3.D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b="1" u="none" strike="noStrike" dirty="0"/>
                        <a:t>19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 dirty="0"/>
                        <a:t>Sanja Stojanović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/>
                        <a:t>14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/>
                        <a:t>2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/>
                        <a:t>2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3755">
                <a:tc>
                  <a:txBody>
                    <a:bodyPr/>
                    <a:lstStyle/>
                    <a:p>
                      <a:pPr algn="l" fontAlgn="b"/>
                      <a:endParaRPr lang="hr-H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Frizer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/>
                        <a:t>4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 dirty="0"/>
                        <a:t> 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/>
                        <a:t>4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2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2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2895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 dirty="0" err="1"/>
                        <a:t>Elektorinstalater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/>
                        <a:t>7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/>
                        <a:t>5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-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-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2895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 dirty="0"/>
                        <a:t>Elektromehaničar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/>
                        <a:t>8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/>
                        <a:t>5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-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-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3755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3.F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Konobar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b="1" u="none" strike="noStrike" dirty="0"/>
                        <a:t>13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Mato Lukačević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/>
                        <a:t>12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/>
                        <a:t>-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/>
                        <a:t>2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3755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3.G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b="1" u="none" strike="noStrike" dirty="0"/>
                        <a:t>21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Perica Vujić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/>
                        <a:t>19</a:t>
                      </a:r>
                      <a:endParaRPr lang="hr-HR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/>
                        <a:t>-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/>
                        <a:t>-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3755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 dirty="0"/>
                        <a:t>Bravar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/>
                        <a:t>9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8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/>
                        <a:t>-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-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3755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 dirty="0"/>
                        <a:t>CNC operater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/>
                        <a:t>12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11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/>
                        <a:t>-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-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3755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3.H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Fitofarmac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b="1" u="none" strike="noStrike" dirty="0"/>
                        <a:t>18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Marina Bičanić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/>
                        <a:t>7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/>
                        <a:t>-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/>
                        <a:t>-</a:t>
                      </a:r>
                      <a:endParaRPr lang="hr-HR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3755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3.i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Prodavač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b="1" u="none" strike="noStrike" dirty="0"/>
                        <a:t>9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Silvio Golubović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/>
                        <a:t>8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/>
                        <a:t>-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/>
                        <a:t>1</a:t>
                      </a:r>
                      <a:endParaRPr lang="hr-HR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3755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3.K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b="1" u="none" strike="noStrike" dirty="0"/>
                        <a:t>7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Mario Matolić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/>
                        <a:t>5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/>
                        <a:t>1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/>
                        <a:t>1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3755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 dirty="0"/>
                        <a:t>Automehaničar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/>
                        <a:t>5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3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/>
                        <a:t>1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/>
                        <a:t>1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3755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 dirty="0"/>
                        <a:t>Vodoinstalater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u="none" strike="noStrike"/>
                        <a:t>2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 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2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/>
                        <a:t>-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u="none" strike="noStrike" dirty="0"/>
                        <a:t>-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2895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3.M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Ekonomist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b="1" u="none" strike="noStrike" dirty="0"/>
                        <a:t>20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Marina Ivkić Pejić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/>
                        <a:t>10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/>
                        <a:t>-</a:t>
                      </a:r>
                      <a:endParaRPr lang="hr-HR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/>
                        <a:t>-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3755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3.N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Kuhar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b="1" u="none" strike="noStrike" dirty="0"/>
                        <a:t>15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u="none" strike="noStrike"/>
                        <a:t>Julijana Marić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/>
                        <a:t>12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/>
                        <a:t>2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200" b="1" u="none" strike="noStrike" dirty="0"/>
                        <a:t>1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93755"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/>
                        <a:t>10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/>
                        <a:t>13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/>
                        <a:t>150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/>
                        <a:t> 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/>
                        <a:t>102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/>
                        <a:t>5</a:t>
                      </a:r>
                      <a:endParaRPr lang="hr-HR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/>
                        <a:t>8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82660"/>
          </a:xfrm>
        </p:spPr>
        <p:txBody>
          <a:bodyPr>
            <a:normAutofit/>
          </a:bodyPr>
          <a:lstStyle/>
          <a:p>
            <a:pPr algn="ctr"/>
            <a:r>
              <a:rPr lang="hr-HR" b="1" dirty="0" smtClean="0"/>
              <a:t>RAD S </a:t>
            </a:r>
            <a:r>
              <a:rPr lang="hr-HR" b="1" dirty="0" smtClean="0"/>
              <a:t>NASTAVNICIMA</a:t>
            </a:r>
            <a:br>
              <a:rPr lang="hr-HR" b="1" dirty="0" smtClean="0"/>
            </a:br>
            <a:r>
              <a:rPr lang="hr-HR" b="1" dirty="0" smtClean="0"/>
              <a:t>Kućni red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285720" y="1428736"/>
            <a:ext cx="8286808" cy="5045216"/>
          </a:xfrm>
        </p:spPr>
        <p:txBody>
          <a:bodyPr/>
          <a:lstStyle/>
          <a:p>
            <a:r>
              <a:rPr lang="vi-VN" dirty="0" smtClean="0"/>
              <a:t>Ovim pravilnikom uređuje se pravila i obveze ponašanja radnika i učenika u školskoj </a:t>
            </a:r>
            <a:r>
              <a:rPr lang="vi-VN" dirty="0" smtClean="0"/>
              <a:t>ustanovi</a:t>
            </a:r>
            <a:r>
              <a:rPr lang="hr-HR" dirty="0" smtClean="0"/>
              <a:t> </a:t>
            </a:r>
            <a:r>
              <a:rPr lang="vi-VN" dirty="0" smtClean="0"/>
              <a:t>(unutarnjem </a:t>
            </a:r>
            <a:r>
              <a:rPr lang="vi-VN" dirty="0" smtClean="0"/>
              <a:t>i vanjskom prostoru), pravila međusobnih odnosa učenika, učenika i </a:t>
            </a:r>
            <a:r>
              <a:rPr lang="vi-VN" dirty="0" smtClean="0"/>
              <a:t>radnika,</a:t>
            </a:r>
            <a:r>
              <a:rPr lang="hr-HR" dirty="0" smtClean="0"/>
              <a:t> radno </a:t>
            </a:r>
            <a:r>
              <a:rPr lang="hr-HR" dirty="0" smtClean="0"/>
              <a:t>vrijeme, pravila sigurnosti i zaštite od društveno neprihvatljivih oblika </a:t>
            </a:r>
            <a:r>
              <a:rPr lang="hr-HR" dirty="0" smtClean="0"/>
              <a:t>ponašanja, diskriminacije </a:t>
            </a:r>
            <a:r>
              <a:rPr lang="hr-HR" dirty="0" smtClean="0"/>
              <a:t>i nasilja, te način postupanja prema imovini u </a:t>
            </a:r>
            <a:r>
              <a:rPr lang="hr-HR" dirty="0" smtClean="0"/>
              <a:t>našoj školi</a:t>
            </a:r>
          </a:p>
          <a:p>
            <a:r>
              <a:rPr lang="hr-HR" dirty="0" err="1" smtClean="0"/>
              <a:t>Odjevanje</a:t>
            </a:r>
            <a:endParaRPr lang="hr-HR" dirty="0" smtClean="0"/>
          </a:p>
          <a:p>
            <a:r>
              <a:rPr lang="hr-HR" dirty="0" smtClean="0"/>
              <a:t>Mobitel </a:t>
            </a:r>
          </a:p>
          <a:p>
            <a:r>
              <a:rPr lang="hr-HR" dirty="0" smtClean="0"/>
              <a:t>Kašnjenje</a:t>
            </a:r>
          </a:p>
          <a:p>
            <a:r>
              <a:rPr lang="hr-HR" dirty="0" smtClean="0"/>
              <a:t>Posudba knjiga</a:t>
            </a:r>
          </a:p>
          <a:p>
            <a:r>
              <a:rPr lang="hr-HR" dirty="0" smtClean="0"/>
              <a:t>Dežurstva </a:t>
            </a:r>
            <a:endParaRPr lang="hr-HR" dirty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/>
          <a:lstStyle/>
          <a:p>
            <a:pPr algn="ctr"/>
            <a:r>
              <a:rPr lang="hr-HR" b="1" dirty="0" smtClean="0"/>
              <a:t>RAD S NASTAVNICIMA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467600" cy="5188092"/>
          </a:xfrm>
        </p:spPr>
        <p:txBody>
          <a:bodyPr/>
          <a:lstStyle/>
          <a:p>
            <a:r>
              <a:rPr lang="hr-HR" dirty="0" smtClean="0"/>
              <a:t>Svi nastavnici – plan, program, metode rada s učenicima s poteškoćama</a:t>
            </a:r>
          </a:p>
          <a:p>
            <a:pPr>
              <a:buNone/>
            </a:pPr>
            <a:r>
              <a:rPr lang="hr-HR" dirty="0" smtClean="0"/>
              <a:t>	</a:t>
            </a:r>
            <a:r>
              <a:rPr lang="hr-HR" dirty="0" smtClean="0"/>
              <a:t>- uređenje škole</a:t>
            </a:r>
          </a:p>
          <a:p>
            <a:pPr>
              <a:buNone/>
            </a:pPr>
            <a:r>
              <a:rPr lang="hr-HR" dirty="0" smtClean="0"/>
              <a:t>	</a:t>
            </a:r>
            <a:r>
              <a:rPr lang="hr-HR" dirty="0" smtClean="0"/>
              <a:t>- preventivni programi</a:t>
            </a:r>
          </a:p>
          <a:p>
            <a:r>
              <a:rPr lang="hr-HR" dirty="0" smtClean="0"/>
              <a:t>Dežurnim nastavnicima</a:t>
            </a:r>
          </a:p>
          <a:p>
            <a:r>
              <a:rPr lang="hr-HR" dirty="0" smtClean="0"/>
              <a:t>Razrednicima</a:t>
            </a:r>
          </a:p>
          <a:p>
            <a:pPr>
              <a:buNone/>
            </a:pPr>
            <a:r>
              <a:rPr lang="hr-HR" dirty="0" smtClean="0"/>
              <a:t>	</a:t>
            </a:r>
            <a:r>
              <a:rPr lang="hr-HR" dirty="0" smtClean="0"/>
              <a:t>- upoznavanje učenika (plan rada razrednika)</a:t>
            </a:r>
          </a:p>
          <a:p>
            <a:pPr>
              <a:buNone/>
            </a:pPr>
            <a:r>
              <a:rPr lang="hr-HR" dirty="0" smtClean="0"/>
              <a:t>	</a:t>
            </a:r>
            <a:r>
              <a:rPr lang="hr-HR" dirty="0" smtClean="0"/>
              <a:t>- pozitivna razredna disciplina</a:t>
            </a:r>
          </a:p>
          <a:p>
            <a:pPr>
              <a:buNone/>
            </a:pPr>
            <a:r>
              <a:rPr lang="hr-HR" dirty="0" smtClean="0"/>
              <a:t>	</a:t>
            </a:r>
            <a:r>
              <a:rPr lang="hr-HR" dirty="0" smtClean="0"/>
              <a:t>- razredna vijeća</a:t>
            </a:r>
          </a:p>
          <a:p>
            <a:pPr>
              <a:buNone/>
            </a:pPr>
            <a:r>
              <a:rPr lang="hr-HR" dirty="0" smtClean="0"/>
              <a:t>	</a:t>
            </a:r>
            <a:r>
              <a:rPr lang="hr-HR" dirty="0" smtClean="0"/>
              <a:t>- roditeljski sastanci</a:t>
            </a:r>
          </a:p>
          <a:p>
            <a:pPr>
              <a:buNone/>
            </a:pPr>
            <a:r>
              <a:rPr lang="hr-HR" dirty="0" smtClean="0"/>
              <a:t>	</a:t>
            </a:r>
            <a:r>
              <a:rPr lang="hr-HR" dirty="0" smtClean="0"/>
              <a:t>- pozitivni primjeri iz prakse</a:t>
            </a:r>
            <a:endParaRPr lang="hr-HR"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/>
          <a:lstStyle/>
          <a:p>
            <a:pPr algn="ctr"/>
            <a:r>
              <a:rPr lang="hr-HR" b="1" dirty="0" smtClean="0"/>
              <a:t>RAD S NASTAVNICIMA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467600" cy="5045216"/>
          </a:xfrm>
        </p:spPr>
        <p:txBody>
          <a:bodyPr/>
          <a:lstStyle/>
          <a:p>
            <a:r>
              <a:rPr lang="hr-HR" dirty="0" smtClean="0"/>
              <a:t>Upoznajte učenike </a:t>
            </a:r>
          </a:p>
          <a:p>
            <a:r>
              <a:rPr lang="hr-HR" dirty="0" smtClean="0"/>
              <a:t>Nastavnici i učenici ne mogu biti prijatelji, ali mogu imati prijateljski odnos.</a:t>
            </a:r>
          </a:p>
          <a:p>
            <a:r>
              <a:rPr lang="hr-HR" dirty="0" smtClean="0"/>
              <a:t>Preispitati ciljeve učenja! – što ih </a:t>
            </a:r>
            <a:r>
              <a:rPr lang="hr-HR" b="1" dirty="0" smtClean="0"/>
              <a:t>MOŽEMO</a:t>
            </a:r>
            <a:r>
              <a:rPr lang="hr-HR" dirty="0" smtClean="0"/>
              <a:t> naučiti?!</a:t>
            </a:r>
          </a:p>
          <a:p>
            <a:r>
              <a:rPr lang="hr-HR" dirty="0" smtClean="0"/>
              <a:t>Pozitivni primjer</a:t>
            </a:r>
          </a:p>
          <a:p>
            <a:r>
              <a:rPr lang="hr-HR" dirty="0" smtClean="0"/>
              <a:t>Učenicima treba pomoći, ali … - odraditi svoj dio obveza korektno</a:t>
            </a:r>
          </a:p>
          <a:p>
            <a:r>
              <a:rPr lang="hr-HR" dirty="0" smtClean="0"/>
              <a:t>Strpljenje je vrlina! 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</TotalTime>
  <Words>628</Words>
  <PresentationFormat>Prikaz na zaslonu (4:3)</PresentationFormat>
  <Paragraphs>453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Oriel</vt:lpstr>
      <vt:lpstr>Početak 2018./19. školske godine</vt:lpstr>
      <vt:lpstr>PODACI O UČENICIMA</vt:lpstr>
      <vt:lpstr>PODACI O UČENICIMA – 1. razredi</vt:lpstr>
      <vt:lpstr>PODACI O UČENICIMA – 2. razredi</vt:lpstr>
      <vt:lpstr>PODACI O UČENICIMA – 3. razredi</vt:lpstr>
      <vt:lpstr>RAD S NASTAVNICIMA Kućni red</vt:lpstr>
      <vt:lpstr>RAD S NASTAVNICIMA</vt:lpstr>
      <vt:lpstr>RAD S NASTAVNICIMA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Početak 2018./19. školske godine</dc:title>
  <dc:creator>PSIHO</dc:creator>
  <cp:lastModifiedBy>PSIHO</cp:lastModifiedBy>
  <cp:revision>10</cp:revision>
  <dcterms:created xsi:type="dcterms:W3CDTF">2018-09-05T09:41:15Z</dcterms:created>
  <dcterms:modified xsi:type="dcterms:W3CDTF">2018-09-05T11:52:58Z</dcterms:modified>
</cp:coreProperties>
</file>