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7" r:id="rId10"/>
    <p:sldId id="258" r:id="rId11"/>
    <p:sldId id="259" r:id="rId12"/>
    <p:sldId id="274" r:id="rId13"/>
    <p:sldId id="275" r:id="rId14"/>
    <p:sldId id="26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5A481-31E3-4BF4-B592-C5011AA5E9F1}" v="853" dt="2021-05-21T10:43:09.182"/>
    <p1510:client id="{BBE05875-D63C-4E85-B60F-5728C514D7D1}" v="2449" dt="2021-05-21T11:32:52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BHJ6gayQZ0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94716" y="294280"/>
            <a:ext cx="5334930" cy="1631235"/>
          </a:xfrm>
        </p:spPr>
        <p:txBody>
          <a:bodyPr>
            <a:normAutofit/>
          </a:bodyPr>
          <a:lstStyle/>
          <a:p>
            <a:r>
              <a:rPr lang="hr-HR" sz="6400" dirty="0" smtClean="0">
                <a:latin typeface="Bookman Old Style"/>
                <a:cs typeface="Calibri Light"/>
              </a:rPr>
              <a:t> </a:t>
            </a:r>
            <a:endParaRPr lang="hr-HR" sz="6400" dirty="0">
              <a:latin typeface="Bookman Old Style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47946" y="2593994"/>
            <a:ext cx="6644055" cy="36647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smtClean="0">
                <a:latin typeface="Bookman Old Style"/>
                <a:ea typeface="Batang"/>
                <a:cs typeface="Calibri"/>
              </a:rPr>
              <a:t>Obrtničko-industrijska škola Županja</a:t>
            </a:r>
          </a:p>
          <a:p>
            <a:endParaRPr lang="hr-HR" dirty="0" smtClean="0">
              <a:latin typeface="Bookman Old Style"/>
              <a:ea typeface="Batang"/>
              <a:cs typeface="Calibri"/>
            </a:endParaRPr>
          </a:p>
          <a:p>
            <a:r>
              <a:rPr lang="hr-HR" b="1" dirty="0" smtClean="0">
                <a:latin typeface="Bookman Old Style"/>
                <a:ea typeface="Batang"/>
                <a:cs typeface="Calibri"/>
              </a:rPr>
              <a:t>Predavanje/radionica iz Financijske pismenosti</a:t>
            </a:r>
          </a:p>
          <a:p>
            <a:r>
              <a:rPr lang="hr-HR" dirty="0" smtClean="0">
                <a:latin typeface="Bookman Old Style"/>
                <a:ea typeface="Batang"/>
                <a:cs typeface="Calibri"/>
              </a:rPr>
              <a:t>Tema: Budžetiram-Profitiram</a:t>
            </a:r>
          </a:p>
          <a:p>
            <a:r>
              <a:rPr lang="hr-HR" dirty="0" smtClean="0">
                <a:latin typeface="Bookman Old Style"/>
                <a:ea typeface="Batang"/>
                <a:cs typeface="Calibri"/>
              </a:rPr>
              <a:t>Predavači: Kata Vulić i Marina </a:t>
            </a:r>
            <a:r>
              <a:rPr lang="hr-HR" dirty="0" err="1" smtClean="0">
                <a:latin typeface="Bookman Old Style"/>
                <a:ea typeface="Batang"/>
                <a:cs typeface="Calibri"/>
              </a:rPr>
              <a:t>Ivkić</a:t>
            </a:r>
            <a:r>
              <a:rPr lang="hr-HR" dirty="0" smtClean="0">
                <a:latin typeface="Bookman Old Style"/>
                <a:ea typeface="Batang"/>
                <a:cs typeface="Calibri"/>
              </a:rPr>
              <a:t>-Pejić</a:t>
            </a:r>
          </a:p>
          <a:p>
            <a:r>
              <a:rPr lang="hr-HR" dirty="0" smtClean="0">
                <a:latin typeface="Bookman Old Style"/>
                <a:ea typeface="Batang"/>
                <a:cs typeface="Calibri"/>
              </a:rPr>
              <a:t>23. Ožujka 2023.</a:t>
            </a:r>
          </a:p>
          <a:p>
            <a:endParaRPr lang="hr-HR" dirty="0">
              <a:latin typeface="Bookman Old Style"/>
              <a:ea typeface="Batang"/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8" y="587374"/>
            <a:ext cx="5433646" cy="52482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85" y="729762"/>
            <a:ext cx="4800424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3E2AC45-9E6B-46B5-BA9B-C5E15D60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252331"/>
            <a:ext cx="4560584" cy="1731917"/>
          </a:xfrm>
        </p:spPr>
        <p:txBody>
          <a:bodyPr anchor="ctr">
            <a:noAutofit/>
          </a:bodyPr>
          <a:lstStyle/>
          <a:p>
            <a:r>
              <a:rPr lang="hr-HR" altLang="sr-Latn-RS" sz="2800" dirty="0"/>
              <a:t>Primjer dobro postavljenog financijskog cilja</a:t>
            </a:r>
            <a:endParaRPr lang="sr-Latn-RS" sz="2600" dirty="0">
              <a:latin typeface="Bookman Old Styl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20B7A0-B52A-429C-A51F-6CAC38D5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18001"/>
            <a:ext cx="5685810" cy="47393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hr-HR" altLang="sr-Latn-RS" sz="2000" dirty="0" smtClean="0"/>
              <a:t>1. specifičan</a:t>
            </a:r>
            <a:endParaRPr lang="hr-HR" altLang="sr-Latn-RS" sz="2000" dirty="0"/>
          </a:p>
          <a:p>
            <a:r>
              <a:rPr lang="hr-HR" altLang="sr-Latn-RS" sz="2000" dirty="0"/>
              <a:t>Namjeravam kupiti </a:t>
            </a:r>
            <a:r>
              <a:rPr lang="hr-HR" altLang="sr-Latn-RS" sz="2000" dirty="0" err="1"/>
              <a:t>tablet</a:t>
            </a:r>
            <a:endParaRPr lang="hr-HR" altLang="sr-Latn-RS" sz="2000" dirty="0"/>
          </a:p>
          <a:p>
            <a:pPr>
              <a:buNone/>
            </a:pPr>
            <a:r>
              <a:rPr lang="hr-HR" altLang="sr-Latn-RS" sz="2000" dirty="0"/>
              <a:t>2. mjerljiv</a:t>
            </a:r>
          </a:p>
          <a:p>
            <a:r>
              <a:rPr lang="hr-HR" altLang="sr-Latn-RS" sz="2000" dirty="0"/>
              <a:t>Cijena tableta je 600 kuna</a:t>
            </a:r>
          </a:p>
          <a:p>
            <a:pPr>
              <a:buNone/>
            </a:pPr>
            <a:r>
              <a:rPr lang="hr-HR" altLang="sr-Latn-RS" sz="2000" dirty="0"/>
              <a:t>3. ostvariv</a:t>
            </a:r>
          </a:p>
          <a:p>
            <a:r>
              <a:rPr lang="hr-HR" altLang="sr-Latn-RS" sz="2000" dirty="0"/>
              <a:t>Mjesečno namjeravam  izdvojiti 50 kuna od svog džeparca</a:t>
            </a:r>
          </a:p>
          <a:p>
            <a:pPr>
              <a:buNone/>
            </a:pPr>
            <a:r>
              <a:rPr lang="hr-HR" altLang="sr-Latn-RS" sz="2000" dirty="0"/>
              <a:t>4. realističan</a:t>
            </a:r>
          </a:p>
          <a:p>
            <a:r>
              <a:rPr lang="hr-HR" altLang="sr-Latn-RS" sz="2000" dirty="0"/>
              <a:t>Džeparac mi je 100 kuna i 50 kuna će mi biti dovoljno za sve ostale potrebe</a:t>
            </a:r>
          </a:p>
          <a:p>
            <a:pPr>
              <a:buNone/>
            </a:pPr>
            <a:r>
              <a:rPr lang="hr-HR" altLang="sr-Latn-RS" sz="2000" dirty="0"/>
              <a:t>5. vremenski određen</a:t>
            </a:r>
          </a:p>
          <a:p>
            <a:r>
              <a:rPr lang="hr-HR" altLang="sr-Latn-RS" sz="2000" dirty="0" err="1"/>
              <a:t>Tablet</a:t>
            </a:r>
            <a:r>
              <a:rPr lang="hr-HR" altLang="sr-Latn-RS" sz="2000" dirty="0"/>
              <a:t> namjeravam kupiti za godinu dana</a:t>
            </a:r>
          </a:p>
          <a:p>
            <a:endParaRPr lang="hr-HR" sz="2200" dirty="0">
              <a:latin typeface="Bookman Old Style"/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Slika 20">
            <a:extLst>
              <a:ext uri="{FF2B5EF4-FFF2-40B4-BE49-F238E27FC236}">
                <a16:creationId xmlns:a16="http://schemas.microsoft.com/office/drawing/2014/main" id="{D7008FEF-0D33-4785-9CA7-351D2F86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3065"/>
          <a:stretch/>
        </p:blipFill>
        <p:spPr>
          <a:xfrm>
            <a:off x="6734908" y="799352"/>
            <a:ext cx="466829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67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DB2D1FB-D973-4FC2-B741-FE1434F2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 fontScale="90000"/>
          </a:bodyPr>
          <a:lstStyle/>
          <a:p>
            <a:r>
              <a:rPr lang="hr-HR" altLang="sr-Latn-RS" sz="4800" dirty="0" smtClean="0"/>
              <a:t>Vježba 3.</a:t>
            </a:r>
            <a:r>
              <a:rPr lang="hr-HR" altLang="sr-Latn-RS" sz="4800" dirty="0"/>
              <a:t> </a:t>
            </a:r>
            <a:r>
              <a:rPr lang="hr-HR" altLang="sr-Latn-RS" sz="4800" dirty="0" smtClean="0"/>
              <a:t/>
            </a:r>
            <a:br>
              <a:rPr lang="hr-HR" altLang="sr-Latn-RS" sz="4800" dirty="0" smtClean="0"/>
            </a:br>
            <a:r>
              <a:rPr lang="hr-HR" altLang="sr-Latn-RS" sz="4800" dirty="0"/>
              <a:t/>
            </a:r>
            <a:br>
              <a:rPr lang="hr-HR" altLang="sr-Latn-RS" sz="4800" dirty="0"/>
            </a:br>
            <a:r>
              <a:rPr lang="hr-HR" altLang="sr-Latn-RS" sz="4800" dirty="0" smtClean="0"/>
              <a:t>Odrediti </a:t>
            </a:r>
            <a:r>
              <a:rPr lang="hr-HR" altLang="sr-Latn-RS" sz="4800" dirty="0"/>
              <a:t>jedan vlastiti cilj i specificirati ga prema ovih 5 karakteristika:</a:t>
            </a:r>
            <a:br>
              <a:rPr lang="hr-HR" altLang="sr-Latn-RS" sz="4800" dirty="0"/>
            </a:br>
            <a:r>
              <a:rPr lang="hr-HR" altLang="sr-Latn-RS" sz="4800" dirty="0" smtClean="0"/>
              <a:t/>
            </a:r>
            <a:br>
              <a:rPr lang="hr-HR" altLang="sr-Latn-RS" sz="4800" dirty="0" smtClean="0"/>
            </a:br>
            <a:r>
              <a:rPr lang="hr-HR" altLang="sr-Latn-RS" sz="4800" dirty="0" smtClean="0"/>
              <a:t/>
            </a:r>
            <a:br>
              <a:rPr lang="hr-HR" altLang="sr-Latn-RS" sz="4800" dirty="0" smtClean="0"/>
            </a:br>
            <a:endParaRPr lang="hr-HR" sz="4800" dirty="0">
              <a:solidFill>
                <a:schemeClr val="bg1"/>
              </a:solidFill>
              <a:latin typeface="Bookman Old Style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065AFE-C4C2-4818-9EAB-E6527129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655" y="625587"/>
            <a:ext cx="5289668" cy="57714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None/>
            </a:pPr>
            <a:endParaRPr lang="hr-HR" altLang="sr-Latn-RS" sz="2400" dirty="0"/>
          </a:p>
          <a:p>
            <a:pPr marL="514350" indent="-514350">
              <a:buNone/>
            </a:pPr>
            <a:endParaRPr lang="hr-HR" altLang="sr-Latn-RS" sz="2400" dirty="0" smtClean="0"/>
          </a:p>
          <a:p>
            <a:pPr marL="514350" indent="-514350">
              <a:buNone/>
            </a:pPr>
            <a:endParaRPr lang="hr-HR" altLang="sr-Latn-RS" sz="2400" dirty="0"/>
          </a:p>
          <a:p>
            <a:pPr marL="514350" indent="-514350">
              <a:buNone/>
            </a:pPr>
            <a:r>
              <a:rPr lang="hr-HR" altLang="sr-Latn-RS" sz="2400" dirty="0" smtClean="0"/>
              <a:t>Cilj</a:t>
            </a:r>
            <a:r>
              <a:rPr lang="hr-HR" altLang="sr-Latn-RS" sz="2400" dirty="0"/>
              <a:t>: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hr-HR" altLang="sr-Latn-RS" sz="2400" dirty="0"/>
              <a:t>Specifičan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hr-HR" altLang="sr-Latn-RS" sz="2400" dirty="0"/>
              <a:t>Mjerljiv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hr-HR" altLang="sr-Latn-RS" sz="2400" dirty="0"/>
              <a:t>Ostvariv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hr-HR" altLang="sr-Latn-RS" sz="2400" dirty="0"/>
              <a:t>realističan </a:t>
            </a:r>
          </a:p>
          <a:p>
            <a:endParaRPr lang="hr-HR" sz="2400" dirty="0">
              <a:solidFill>
                <a:schemeClr val="tx2"/>
              </a:solidFill>
              <a:latin typeface="Bookman Old Style"/>
              <a:cs typeface="Calibri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37" y="0"/>
            <a:ext cx="33337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16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Vježba 4.</a:t>
            </a:r>
            <a:endParaRPr lang="hr-HR" b="1" u="sng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2800" dirty="0"/>
              <a:t>Na što ste najviše potrošili?</a:t>
            </a:r>
          </a:p>
          <a:p>
            <a:r>
              <a:rPr lang="hr-HR" altLang="sr-Latn-RS" sz="2800" dirty="0"/>
              <a:t>Jeste li potrošili više, manje ili upravo onoliko novca koliko ste planirali?</a:t>
            </a:r>
          </a:p>
          <a:p>
            <a:r>
              <a:rPr lang="hr-HR" altLang="sr-Latn-RS" sz="2800" dirty="0"/>
              <a:t>Kako komentirate ukupne troškove na kraju tjedna?</a:t>
            </a:r>
          </a:p>
          <a:p>
            <a:r>
              <a:rPr lang="hr-HR" altLang="sr-Latn-RS" sz="2800" dirty="0"/>
              <a:t>Mislite li da je bilježenje dnevnih troškova promijenilo vaš odnos prema potrošnji i utjecalo na vaše potrošačke navike? Postoji li nešto što vas je posebno iznenadilo?</a:t>
            </a: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sz="2800" dirty="0"/>
              <a:t>Vodite tjedni dnevnik svih svojih troškova i odgovorite na slijedeća pitanja</a:t>
            </a:r>
            <a:r>
              <a:rPr lang="hr-HR" altLang="sr-Latn-RS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sr-Latn-R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8277"/>
            <a:ext cx="4891529" cy="30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2800" dirty="0"/>
              <a:t>Temeljem dnevnika troškova formirajte stavke primanja i izdataka u svom osobnom proračunu i vodite ga u razdoblju od mjesec dana.</a:t>
            </a:r>
          </a:p>
          <a:p>
            <a:r>
              <a:rPr lang="hr-HR" altLang="sr-Latn-RS" sz="2800" dirty="0"/>
              <a:t>Izračunajte razliku između primanja i izdataka.</a:t>
            </a:r>
          </a:p>
          <a:p>
            <a:r>
              <a:rPr lang="hr-HR" altLang="sr-Latn-RS" sz="2800" dirty="0"/>
              <a:t>Prokomentirajte iznos neto štednje (gubitka).</a:t>
            </a:r>
          </a:p>
          <a:p>
            <a:r>
              <a:rPr lang="hr-HR" altLang="sr-Latn-RS" sz="2800" dirty="0"/>
              <a:t>Ukoliko postoji štednja, za što ćete je upotrijebiti? </a:t>
            </a:r>
          </a:p>
          <a:p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sz="2800" dirty="0" smtClean="0"/>
              <a:t>Izrada </a:t>
            </a:r>
            <a:r>
              <a:rPr lang="hr-HR" altLang="sr-Latn-RS" sz="2800" dirty="0"/>
              <a:t>osobnog </a:t>
            </a:r>
            <a:r>
              <a:rPr lang="hr-HR" altLang="sr-Latn-RS" sz="2800" dirty="0" smtClean="0"/>
              <a:t>proračuna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sr-Latn-R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2176"/>
          </a:xfrm>
        </p:spPr>
        <p:txBody>
          <a:bodyPr/>
          <a:lstStyle/>
          <a:p>
            <a:r>
              <a:rPr lang="hr-HR" altLang="sr-Latn-RS" dirty="0"/>
              <a:t>Vježba 5.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424237"/>
            <a:ext cx="34290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EAC32-D1F9-4968-9DB1-C8325D7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1449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Bookman Old Style"/>
              </a:rPr>
              <a:t>Hvala na pažnji!</a:t>
            </a:r>
            <a:endParaRPr lang="hr-HR" dirty="0">
              <a:latin typeface="Bookman Old Style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A306AB-9B8E-455F-AA37-F4F7D8E4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501448" cy="422418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hr-HR" sz="2200" dirty="0" smtClean="0">
              <a:latin typeface="Bookman Old Style"/>
              <a:cs typeface="Calibri"/>
            </a:endParaRPr>
          </a:p>
          <a:p>
            <a:endParaRPr lang="hr-HR" dirty="0" smtClean="0">
              <a:latin typeface="Bookman Old Style"/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64" y="1640058"/>
            <a:ext cx="5888432" cy="44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2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altLang="sr-Latn-RS" dirty="0"/>
              <a:t>Svaki dan se suočavamo s odlukama kao npr.</a:t>
            </a:r>
          </a:p>
          <a:p>
            <a:r>
              <a:rPr lang="hr-HR" altLang="sr-Latn-RS" dirty="0"/>
              <a:t>Što ću doručkovati?</a:t>
            </a:r>
          </a:p>
          <a:p>
            <a:r>
              <a:rPr lang="hr-HR" altLang="sr-Latn-RS" dirty="0"/>
              <a:t>Što ću danas obući? Ili…</a:t>
            </a:r>
          </a:p>
          <a:p>
            <a:r>
              <a:rPr lang="hr-HR" altLang="sr-Latn-RS" dirty="0"/>
              <a:t>Koliko novca mogu potrošiti za kupnju hrane ili kupnju cipela?</a:t>
            </a:r>
          </a:p>
          <a:p>
            <a:r>
              <a:rPr lang="hr-HR" altLang="sr-Latn-RS" dirty="0"/>
              <a:t>Mogu li si priuštiti odlazak u kino? I sl. </a:t>
            </a:r>
          </a:p>
          <a:p>
            <a:r>
              <a:rPr lang="hr-HR" altLang="sr-Latn-RS" dirty="0">
                <a:hlinkClick r:id="rId2"/>
              </a:rPr>
              <a:t>https://youtu.be/BHJ6gayQZ0E</a:t>
            </a:r>
            <a:endParaRPr lang="hr-HR" altLang="sr-Latn-RS" dirty="0"/>
          </a:p>
          <a:p>
            <a:endParaRPr lang="hr-HR" altLang="sr-Latn-RS" dirty="0"/>
          </a:p>
          <a:p>
            <a:endParaRPr lang="hr-HR" altLang="sr-Latn-RS" dirty="0"/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1556238"/>
            <a:ext cx="4049590" cy="4492869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Planiranje obiteljskih/osobnih financija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21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Na odabir načina upravljanja novcem utječe mnogo toga…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6715" y="1690688"/>
            <a:ext cx="5923085" cy="5035427"/>
          </a:xfrm>
        </p:spPr>
        <p:txBody>
          <a:bodyPr>
            <a:normAutofit fontScale="85000" lnSpcReduction="20000"/>
          </a:bodyPr>
          <a:lstStyle/>
          <a:p>
            <a:endParaRPr lang="hr-HR" altLang="sr-Latn-RS" dirty="0" smtClean="0"/>
          </a:p>
          <a:p>
            <a:r>
              <a:rPr lang="hr-HR" altLang="sr-Latn-RS" dirty="0" smtClean="0"/>
              <a:t>Vrijednosti </a:t>
            </a:r>
            <a:r>
              <a:rPr lang="hr-HR" altLang="sr-Latn-RS" dirty="0"/>
              <a:t>(što mi je bitno? Što je bitno drugim ljudima i drugim obiteljima?)</a:t>
            </a:r>
          </a:p>
          <a:p>
            <a:r>
              <a:rPr lang="hr-HR" altLang="sr-Latn-RS" dirty="0"/>
              <a:t>Okolina (kako na mene utječu ljudi koje poznajem?)</a:t>
            </a:r>
          </a:p>
          <a:p>
            <a:r>
              <a:rPr lang="hr-HR" altLang="sr-Latn-RS" dirty="0"/>
              <a:t>Navike (na koji način sam navikao nešto raditi?)</a:t>
            </a:r>
          </a:p>
          <a:p>
            <a:r>
              <a:rPr lang="hr-HR" altLang="sr-Latn-RS" dirty="0"/>
              <a:t>Osjećaji ( koji me osjećaji potiču da nešto učinim?)</a:t>
            </a:r>
          </a:p>
          <a:p>
            <a:r>
              <a:rPr lang="hr-HR" altLang="sr-Latn-RS" dirty="0"/>
              <a:t>Obitelj ( kako na mene utječu sklonosti moje obitelji i odluke koje donose moji bližnji?)</a:t>
            </a:r>
          </a:p>
          <a:p>
            <a:r>
              <a:rPr lang="hr-HR" altLang="sr-Latn-RS" dirty="0"/>
              <a:t>Rizici i posljedice (koliko mogu dobiti ili izgubiti?)</a:t>
            </a:r>
          </a:p>
          <a:p>
            <a:r>
              <a:rPr lang="hr-HR" altLang="sr-Latn-RS" dirty="0"/>
              <a:t>Dob (jesam li maloljetnik ili punoljetna osoba?)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3100"/>
            <a:ext cx="5181600" cy="4378569"/>
          </a:xfrm>
        </p:spPr>
      </p:pic>
    </p:spTree>
    <p:extLst>
      <p:ext uri="{BB962C8B-B14F-4D97-AF65-F5344CB8AC3E}">
        <p14:creationId xmlns:p14="http://schemas.microsoft.com/office/powerpoint/2010/main" val="42278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Postavljanje financijskih ciljeva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hr-HR" altLang="sr-Latn-RS" dirty="0"/>
              <a:t>1. Procjena trenutne financijske situacije</a:t>
            </a:r>
          </a:p>
          <a:p>
            <a:pPr>
              <a:buNone/>
            </a:pPr>
            <a:r>
              <a:rPr lang="hr-HR" altLang="sr-Latn-RS" dirty="0"/>
              <a:t>2. Postavljanje financijskih ciljeva i kreiranje financijskog plana</a:t>
            </a:r>
          </a:p>
          <a:p>
            <a:pPr>
              <a:buNone/>
            </a:pPr>
            <a:r>
              <a:rPr lang="hr-HR" altLang="sr-Latn-RS" dirty="0"/>
              <a:t>3. Kontrola izvršenja financijskog plana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05" y="1385333"/>
            <a:ext cx="4969601" cy="4606834"/>
          </a:xfrm>
        </p:spPr>
      </p:pic>
    </p:spTree>
    <p:extLst>
      <p:ext uri="{BB962C8B-B14F-4D97-AF65-F5344CB8AC3E}">
        <p14:creationId xmlns:p14="http://schemas.microsoft.com/office/powerpoint/2010/main" val="11133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812306" cy="797859"/>
          </a:xfrm>
        </p:spPr>
        <p:txBody>
          <a:bodyPr>
            <a:noAutofit/>
          </a:bodyPr>
          <a:lstStyle/>
          <a:p>
            <a:r>
              <a:rPr lang="hr-HR" altLang="sr-Latn-RS" sz="3200" dirty="0">
                <a:latin typeface="Myriad Pro Bold SemiExt"/>
                <a:ea typeface="Myriad Pro Bold SemiExt"/>
                <a:cs typeface="Myriad Pro Bold SemiExt"/>
              </a:rPr>
              <a:t>Vježba 1.Procjena trenutne financijske situacije 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097741"/>
            <a:ext cx="8812306" cy="450924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/>
              <a:t>Imovina:                                    Obveze: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Gotovina</a:t>
            </a:r>
            <a:r>
              <a:rPr lang="hr-HR" altLang="sr-Latn-RS" sz="2800" dirty="0">
                <a:solidFill>
                  <a:srgbClr val="FF0000"/>
                </a:solidFill>
              </a:rPr>
              <a:t>                                    </a:t>
            </a:r>
            <a:r>
              <a:rPr lang="hr-HR" alt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Neplaćeni</a:t>
            </a:r>
            <a:r>
              <a:rPr lang="hr-HR" altLang="sr-Latn-RS" sz="2800" dirty="0">
                <a:solidFill>
                  <a:srgbClr val="FF0000"/>
                </a:solidFill>
              </a:rPr>
              <a:t> </a:t>
            </a:r>
            <a:r>
              <a:rPr lang="hr-HR" altLang="sr-Latn-RS" sz="2800" dirty="0"/>
              <a:t>računi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/>
              <a:t>Novac na tekućem računu      Obveze po </a:t>
            </a:r>
            <a:r>
              <a:rPr lang="hr-HR" altLang="sr-Latn-RS" sz="2800" dirty="0" smtClean="0"/>
              <a:t>kreditnoj kartici                   </a:t>
            </a:r>
            <a:endParaRPr lang="hr-HR" altLang="sr-Latn-R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/>
              <a:t>Stan                                             Kredit za stan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/>
              <a:t>Automobil                                  </a:t>
            </a:r>
            <a:r>
              <a:rPr lang="hr-HR" altLang="sr-Latn-RS" sz="2800" u="sng" dirty="0"/>
              <a:t>Kredit za automobil</a:t>
            </a:r>
            <a:endParaRPr lang="hr-HR" altLang="sr-Latn-RS" sz="2800" u="sng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Nakit</a:t>
            </a:r>
            <a:r>
              <a:rPr lang="hr-HR" altLang="sr-Latn-RS" sz="2800" dirty="0">
                <a:solidFill>
                  <a:srgbClr val="FF0000"/>
                </a:solidFill>
              </a:rPr>
              <a:t>                                           Ukupne obveze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Namještaj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u="sng" dirty="0"/>
              <a:t>Mirovinska štednja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rgbClr val="FF0000"/>
                </a:solidFill>
              </a:rPr>
              <a:t>Ukupna imovina                        Neto vrijednost: (I-O)</a:t>
            </a:r>
          </a:p>
          <a:p>
            <a:endParaRPr lang="hr-HR" dirty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950259"/>
            <a:ext cx="7649788" cy="1255059"/>
          </a:xfrm>
        </p:spPr>
        <p:txBody>
          <a:bodyPr>
            <a:normAutofit/>
          </a:bodyPr>
          <a:lstStyle/>
          <a:p>
            <a:endParaRPr lang="hr-HR" altLang="sr-Latn-RS" dirty="0" smtClean="0"/>
          </a:p>
          <a:p>
            <a:r>
              <a:rPr lang="hr-HR" altLang="sr-Latn-RS" sz="2400" dirty="0" smtClean="0"/>
              <a:t>Sastavite </a:t>
            </a:r>
            <a:r>
              <a:rPr lang="hr-HR" altLang="sr-Latn-RS" sz="2400" dirty="0"/>
              <a:t>bilancu kućanstva koja uključuje prikaz vrijednosti imovine i obveza na određeni dan. 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06" y="0"/>
            <a:ext cx="3357469" cy="6858000"/>
          </a:xfrm>
        </p:spPr>
      </p:pic>
    </p:spTree>
    <p:extLst>
      <p:ext uri="{BB962C8B-B14F-4D97-AF65-F5344CB8AC3E}">
        <p14:creationId xmlns:p14="http://schemas.microsoft.com/office/powerpoint/2010/main" val="23677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Koliko zarađujem, a koliko </a:t>
            </a:r>
            <a:r>
              <a:rPr lang="hr-HR" altLang="sr-Latn-RS" dirty="0" smtClean="0"/>
              <a:t>trošim?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0677" y="1825624"/>
            <a:ext cx="5879123" cy="5032375"/>
          </a:xfrm>
        </p:spPr>
        <p:txBody>
          <a:bodyPr>
            <a:normAutofit/>
          </a:bodyPr>
          <a:lstStyle/>
          <a:p>
            <a:r>
              <a:rPr lang="hr-HR" altLang="sr-Latn-RS" dirty="0"/>
              <a:t>Novčani to</a:t>
            </a:r>
            <a:r>
              <a:rPr lang="en-GB" altLang="sr-Latn-RS" dirty="0"/>
              <a:t>k</a:t>
            </a:r>
            <a:r>
              <a:rPr lang="hr-HR" altLang="sr-Latn-RS" dirty="0"/>
              <a:t> ili proračun kućanstva pokazuje izvore pribavljanja i načine uporabe novca.</a:t>
            </a:r>
          </a:p>
          <a:p>
            <a:r>
              <a:rPr lang="hr-HR" altLang="sr-Latn-RS" dirty="0"/>
              <a:t>To je prikaz novčanih primitaka i novčanih izdataka kućanstva u određenom vremenskom razdoblju</a:t>
            </a:r>
          </a:p>
          <a:p>
            <a:r>
              <a:rPr lang="hr-HR" altLang="sr-Latn-RS" dirty="0"/>
              <a:t>Može se sastavljati na dnevnoj, tjednoj, mjesečnoj, kvartalnoj, polugodišnjoj ili godišnjoj razini. </a:t>
            </a:r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23" y="1925858"/>
            <a:ext cx="3578469" cy="3727596"/>
          </a:xfrm>
        </p:spPr>
      </p:pic>
    </p:spTree>
    <p:extLst>
      <p:ext uri="{BB962C8B-B14F-4D97-AF65-F5344CB8AC3E}">
        <p14:creationId xmlns:p14="http://schemas.microsoft.com/office/powerpoint/2010/main" val="146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200" dirty="0">
                <a:latin typeface="Myriad Pro Bold SemiExt"/>
                <a:ea typeface="Myriad Pro Bold SemiExt"/>
                <a:cs typeface="Myriad Pro Bold SemiExt"/>
              </a:rPr>
              <a:t>Što ako su izdatci kućanstva veći od ostvarenih primanja?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019800" cy="4926867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Char char="v"/>
            </a:pPr>
            <a:endParaRPr lang="hr-HR" altLang="sr-Latn-RS" sz="2400" dirty="0" smtClean="0">
              <a:solidFill>
                <a:srgbClr val="777877"/>
              </a:solidFill>
              <a:latin typeface="Myriad Pro Light SemiExt"/>
              <a:ea typeface="Myriad Pro Light SemiExt"/>
              <a:cs typeface="Myriad Pro Light SemiExt"/>
            </a:endParaRP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hr-HR" altLang="sr-Latn-RS" sz="2400" dirty="0" smtClean="0">
                <a:solidFill>
                  <a:srgbClr val="777877"/>
                </a:solidFill>
                <a:latin typeface="Myriad Pro Light SemiExt"/>
                <a:ea typeface="Myriad Pro Light SemiExt"/>
                <a:cs typeface="Myriad Pro Light SemiExt"/>
              </a:rPr>
              <a:t>Tada </a:t>
            </a:r>
            <a:r>
              <a:rPr lang="hr-HR" altLang="sr-Latn-RS" sz="2400" dirty="0">
                <a:solidFill>
                  <a:srgbClr val="777877"/>
                </a:solidFill>
                <a:latin typeface="Myriad Pro Light SemiExt"/>
                <a:ea typeface="Myriad Pro Light SemiExt"/>
                <a:cs typeface="Myriad Pro Light SemiExt"/>
              </a:rPr>
              <a:t>postoji manjak, a on se najčešće financira kratkoročnim zaduživanjem.</a:t>
            </a: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hr-HR" altLang="sr-Latn-RS" sz="2400" dirty="0">
                <a:solidFill>
                  <a:srgbClr val="777877"/>
                </a:solidFill>
                <a:latin typeface="Myriad Pro Light SemiExt"/>
                <a:ea typeface="Myriad Pro Light SemiExt"/>
                <a:cs typeface="Myriad Pro Light SemiExt"/>
              </a:rPr>
              <a:t>Novac do kojeg smo došli zaduživanjem također predstavlja primitak ali on nije prihod kućanstva.</a:t>
            </a: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hr-HR" altLang="sr-Latn-RS" sz="2400" dirty="0">
                <a:solidFill>
                  <a:srgbClr val="777877"/>
                </a:solidFill>
                <a:latin typeface="Myriad Pro Light SemiExt"/>
                <a:ea typeface="Myriad Pro Light SemiExt"/>
                <a:cs typeface="Myriad Pro Light SemiExt"/>
              </a:rPr>
              <a:t>To nije vaš novac jer ga trebate vratiti, i to uvećanog za kamate</a:t>
            </a: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hr-HR" altLang="sr-Latn-RS" sz="2400" dirty="0">
                <a:solidFill>
                  <a:srgbClr val="777877"/>
                </a:solidFill>
                <a:latin typeface="Myriad Pro Light SemiExt"/>
                <a:ea typeface="Myriad Pro Light SemiExt"/>
                <a:cs typeface="Myriad Pro Light SemiExt"/>
              </a:rPr>
              <a:t>U tom slučaju bilanca kućanstva bilježi rast obveza, a neto bogatstvo se smanjuje</a:t>
            </a:r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26930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4208" y="905608"/>
            <a:ext cx="10219592" cy="785080"/>
          </a:xfrm>
        </p:spPr>
        <p:txBody>
          <a:bodyPr>
            <a:normAutofit fontScale="90000"/>
          </a:bodyPr>
          <a:lstStyle/>
          <a:p>
            <a:r>
              <a:rPr lang="hr-HR" altLang="sr-Latn-RS" sz="3600" dirty="0">
                <a:latin typeface="Myriad Pro Bold SemiExt"/>
                <a:ea typeface="Myriad Pro Bold SemiExt"/>
                <a:cs typeface="Myriad Pro Bold SemiExt"/>
              </a:rPr>
              <a:t>Vježba 2</a:t>
            </a:r>
            <a:r>
              <a:rPr lang="hr-HR" altLang="sr-Latn-RS" sz="3600" dirty="0" smtClean="0">
                <a:latin typeface="Myriad Pro Bold SemiExt"/>
                <a:ea typeface="Myriad Pro Bold SemiExt"/>
                <a:cs typeface="Myriad Pro Bold SemiExt"/>
              </a:rPr>
              <a:t>. </a:t>
            </a:r>
            <a:r>
              <a:rPr lang="hr-HR" altLang="sr-Latn-RS" dirty="0" smtClean="0">
                <a:latin typeface="Myriad Pro Bold SemiExt"/>
                <a:ea typeface="Myriad Pro Bold SemiExt"/>
                <a:cs typeface="Myriad Pro Bold SemiExt"/>
              </a:rPr>
              <a:t/>
            </a:r>
            <a:br>
              <a:rPr lang="hr-HR" altLang="sr-Latn-RS" dirty="0" smtClean="0">
                <a:latin typeface="Myriad Pro Bold SemiExt"/>
                <a:ea typeface="Myriad Pro Bold SemiExt"/>
                <a:cs typeface="Myriad Pro Bold SemiExt"/>
              </a:rPr>
            </a:br>
            <a:r>
              <a:rPr lang="hr-HR" altLang="sr-Latn-RS" dirty="0" smtClean="0">
                <a:solidFill>
                  <a:srgbClr val="777877"/>
                </a:solidFill>
                <a:ea typeface="Myriad Pro Light SemiExt"/>
                <a:cs typeface="Myriad Pro Light SemiExt"/>
              </a:rPr>
              <a:t>Sastavite </a:t>
            </a: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izvještaj o mjesečnom novčanom toku, te izračunajte iznos mjesečnog viška/manjka.</a:t>
            </a:r>
            <a:b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Font typeface="Wingdings" panose="05000000000000000000" pitchFamily="2" charset="2"/>
              <a:buChar char="v"/>
            </a:pPr>
            <a:endParaRPr lang="hr-HR" altLang="sr-Latn-RS" dirty="0" smtClean="0">
              <a:solidFill>
                <a:srgbClr val="777877"/>
              </a:solidFill>
              <a:ea typeface="Myriad Pro Light SemiExt"/>
              <a:cs typeface="Myriad Pro Light SemiExt"/>
            </a:endParaRP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hr-HR" altLang="sr-Latn-RS" dirty="0" smtClean="0">
                <a:solidFill>
                  <a:srgbClr val="777877"/>
                </a:solidFill>
                <a:ea typeface="Myriad Pro Light SemiExt"/>
                <a:cs typeface="Myriad Pro Light SemiExt"/>
              </a:rPr>
              <a:t>Primitci:                                                 Izdatci:      </a:t>
            </a: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hr-HR" altLang="sr-Latn-RS" dirty="0" smtClean="0">
                <a:solidFill>
                  <a:srgbClr val="777877"/>
                </a:solidFill>
                <a:ea typeface="Myriad Pro Light SemiExt"/>
                <a:cs typeface="Myriad Pro Light SemiExt"/>
              </a:rPr>
              <a:t>Primanja </a:t>
            </a: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oca                                         Otplate stambenog kredita</a:t>
            </a: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Primanja majke                                     Otplate drugih kredita </a:t>
            </a: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Primanja od kamata na štednju         Plaćeni troškovi po kreditnoj kartici</a:t>
            </a:r>
          </a:p>
          <a:p>
            <a:pPr marL="0" indent="0" algn="just">
              <a:buFont typeface="Wingdings" panose="05000000000000000000" pitchFamily="2" charset="2"/>
              <a:buChar char="v"/>
            </a:pPr>
            <a:r>
              <a:rPr lang="hr-HR" altLang="sr-Latn-RS" u="sng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Primanja od dionica                           </a:t>
            </a:r>
            <a:r>
              <a:rPr lang="hr-HR" altLang="sr-Latn-RS" u="sng" dirty="0" smtClean="0">
                <a:solidFill>
                  <a:srgbClr val="777877"/>
                </a:solidFill>
                <a:ea typeface="Myriad Pro Light SemiExt"/>
                <a:cs typeface="Myriad Pro Light SemiExt"/>
              </a:rPr>
              <a:t>  </a:t>
            </a:r>
            <a:r>
              <a:rPr lang="hr-HR" altLang="sr-Latn-RS" dirty="0" smtClean="0">
                <a:solidFill>
                  <a:srgbClr val="777877"/>
                </a:solidFill>
                <a:ea typeface="Myriad Pro Light SemiExt"/>
                <a:cs typeface="Myriad Pro Light SemiExt"/>
              </a:rPr>
              <a:t>Premije </a:t>
            </a: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osiguranja</a:t>
            </a:r>
          </a:p>
          <a:p>
            <a:pPr marL="0" indent="0" algn="just">
              <a:buNone/>
            </a:pP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     Ukupno:                                                Hrana/Piće</a:t>
            </a:r>
          </a:p>
          <a:p>
            <a:pPr marL="0" indent="0" algn="just">
              <a:buNone/>
            </a:pP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                                                                    Režije</a:t>
            </a:r>
          </a:p>
          <a:p>
            <a:pPr marL="0" indent="0" algn="just">
              <a:buNone/>
            </a:pP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                                                                    Prijevoz</a:t>
            </a:r>
          </a:p>
          <a:p>
            <a:pPr marL="0" indent="0" algn="just">
              <a:buNone/>
            </a:pP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                                                                    Odjeća/Obuća</a:t>
            </a:r>
          </a:p>
          <a:p>
            <a:pPr marL="0" indent="0" algn="just">
              <a:buNone/>
            </a:pP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                                                                    Oprema za kućanstvo</a:t>
            </a:r>
          </a:p>
          <a:p>
            <a:pPr marL="0" indent="0" algn="just">
              <a:buNone/>
            </a:pP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                                                                    </a:t>
            </a:r>
            <a:r>
              <a:rPr lang="hr-HR" altLang="sr-Latn-RS" u="sng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Putovanja i odm</a:t>
            </a: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or</a:t>
            </a:r>
          </a:p>
          <a:p>
            <a:pPr marL="0" indent="0" algn="just">
              <a:buNone/>
            </a:pPr>
            <a:r>
              <a:rPr lang="hr-HR" altLang="sr-Latn-RS" dirty="0">
                <a:solidFill>
                  <a:srgbClr val="777877"/>
                </a:solidFill>
                <a:ea typeface="Myriad Pro Light SemiExt"/>
                <a:cs typeface="Myriad Pro Light SemiExt"/>
              </a:rPr>
              <a:t>                                                                    Ukupno :        </a:t>
            </a:r>
            <a:endParaRPr lang="en-US" altLang="sr-Latn-RS" dirty="0">
              <a:solidFill>
                <a:srgbClr val="777877"/>
              </a:solidFill>
              <a:ea typeface="Myriad Pro Light SemiExt"/>
              <a:cs typeface="Myriad Pro Light SemiExt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50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, nebo, na otvorenom, znak&#10;&#10;Opis je automatski generiran">
            <a:extLst>
              <a:ext uri="{FF2B5EF4-FFF2-40B4-BE49-F238E27FC236}">
                <a16:creationId xmlns:a16="http://schemas.microsoft.com/office/drawing/2014/main" id="{355A4C81-9623-4760-9A65-83BD76243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4" r="1609"/>
          <a:stretch/>
        </p:blipFill>
        <p:spPr>
          <a:xfrm>
            <a:off x="1" y="10"/>
            <a:ext cx="823839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D43AEB-E17A-4BBA-B8CC-20C52558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704" y="5691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hr-HR" altLang="sr-Latn-RS" sz="4000" dirty="0"/>
              <a:t>Postavljanje financijskih ciljeva i financijskog plana</a:t>
            </a:r>
            <a:endParaRPr lang="hr-HR" sz="4000" dirty="0">
              <a:latin typeface="Bookman Old Style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C4B893-131D-4275-B99C-20A1F1D5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591" y="2002881"/>
            <a:ext cx="3750302" cy="473479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hr-HR" altLang="sr-Latn-RS" sz="2400" dirty="0" smtClean="0"/>
          </a:p>
          <a:p>
            <a:r>
              <a:rPr lang="hr-HR" altLang="sr-Latn-RS" sz="2400" dirty="0" smtClean="0"/>
              <a:t>Što </a:t>
            </a:r>
            <a:r>
              <a:rPr lang="hr-HR" altLang="sr-Latn-RS" sz="2400" dirty="0"/>
              <a:t>se planira napraviti?</a:t>
            </a:r>
          </a:p>
          <a:p>
            <a:r>
              <a:rPr lang="hr-HR" altLang="sr-Latn-RS" sz="2400" dirty="0"/>
              <a:t>Koje radnje se moraju napraviti?</a:t>
            </a:r>
          </a:p>
          <a:p>
            <a:r>
              <a:rPr lang="hr-HR" altLang="sr-Latn-RS" sz="2400" dirty="0"/>
              <a:t>Je li plan u skladu s mogućnostima?</a:t>
            </a:r>
          </a:p>
          <a:p>
            <a:r>
              <a:rPr lang="hr-HR" altLang="sr-Latn-RS" sz="2400" dirty="0"/>
              <a:t>Kada će se ostvariti?</a:t>
            </a:r>
          </a:p>
          <a:p>
            <a:endParaRPr lang="hr-HR" altLang="sr-Latn-RS" sz="2400" dirty="0"/>
          </a:p>
          <a:p>
            <a:endParaRPr lang="hr-HR" sz="2300" dirty="0">
              <a:latin typeface="Bookman Old Styl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3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634</Words>
  <Application>Microsoft Office PowerPoint</Application>
  <PresentationFormat>Široki zaslon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3" baseType="lpstr">
      <vt:lpstr>Arial</vt:lpstr>
      <vt:lpstr>Batang</vt:lpstr>
      <vt:lpstr>Bookman Old Style</vt:lpstr>
      <vt:lpstr>Calibri</vt:lpstr>
      <vt:lpstr>Calibri Light</vt:lpstr>
      <vt:lpstr>Myriad Pro Bold SemiExt</vt:lpstr>
      <vt:lpstr>Myriad Pro Light SemiExt</vt:lpstr>
      <vt:lpstr>Wingdings</vt:lpstr>
      <vt:lpstr>Tema sustava Office</vt:lpstr>
      <vt:lpstr> </vt:lpstr>
      <vt:lpstr>Planiranje obiteljskih/osobnih financija</vt:lpstr>
      <vt:lpstr>Na odabir načina upravljanja novcem utječe mnogo toga…</vt:lpstr>
      <vt:lpstr>Postavljanje financijskih ciljeva</vt:lpstr>
      <vt:lpstr>Vježba 1.Procjena trenutne financijske situacije </vt:lpstr>
      <vt:lpstr>Koliko zarađujem, a koliko trošim? </vt:lpstr>
      <vt:lpstr>Što ako su izdatci kućanstva veći od ostvarenih primanja?</vt:lpstr>
      <vt:lpstr>Vježba 2.  Sastavite izvještaj o mjesečnom novčanom toku, te izračunajte iznos mjesečnog viška/manjka. </vt:lpstr>
      <vt:lpstr>Postavljanje financijskih ciljeva i financijskog plana</vt:lpstr>
      <vt:lpstr>Primjer dobro postavljenog financijskog cilja</vt:lpstr>
      <vt:lpstr>Vježba 3.   Odrediti jedan vlastiti cilj i specificirati ga prema ovih 5 karakteristika:   </vt:lpstr>
      <vt:lpstr>Vježba 4.</vt:lpstr>
      <vt:lpstr>Vježba 5.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Osiguranje kućanstva</dc:title>
  <dc:creator>PIN</dc:creator>
  <cp:lastModifiedBy>HP</cp:lastModifiedBy>
  <cp:revision>930</cp:revision>
  <dcterms:created xsi:type="dcterms:W3CDTF">2021-05-21T10:30:40Z</dcterms:created>
  <dcterms:modified xsi:type="dcterms:W3CDTF">2023-03-23T14:59:20Z</dcterms:modified>
</cp:coreProperties>
</file>