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57" r:id="rId9"/>
    <p:sldId id="273" r:id="rId10"/>
    <p:sldId id="258" r:id="rId11"/>
    <p:sldId id="259" r:id="rId12"/>
    <p:sldId id="274" r:id="rId13"/>
    <p:sldId id="275" r:id="rId14"/>
    <p:sldId id="260" r:id="rId15"/>
    <p:sldId id="261" r:id="rId16"/>
    <p:sldId id="276" r:id="rId17"/>
    <p:sldId id="277" r:id="rId18"/>
    <p:sldId id="263" r:id="rId19"/>
    <p:sldId id="278" r:id="rId20"/>
    <p:sldId id="264" r:id="rId21"/>
    <p:sldId id="265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5A481-31E3-4BF4-B592-C5011AA5E9F1}" v="853" dt="2021-05-21T10:43:09.182"/>
    <p1510:client id="{BBE05875-D63C-4E85-B60F-5728C514D7D1}" v="2449" dt="2021-05-21T11:32:52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admin/quiz/60c89037eb5877001c5ec9f3?source=quiz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li.hr/osiguranja/fizicke-osobe/osiguranje-imovine/osiguranje-kucanstv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ompare.hr/osiguranje/osiguranje-imovin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94716" y="294280"/>
            <a:ext cx="5334930" cy="1631235"/>
          </a:xfrm>
        </p:spPr>
        <p:txBody>
          <a:bodyPr>
            <a:normAutofit/>
          </a:bodyPr>
          <a:lstStyle/>
          <a:p>
            <a:r>
              <a:rPr lang="hr-HR" sz="6400" dirty="0">
                <a:latin typeface="Bookman Old Style"/>
                <a:cs typeface="Calibri Light"/>
              </a:rPr>
              <a:t>Osiguranje </a:t>
            </a:r>
            <a:endParaRPr lang="hr-HR" sz="6400" dirty="0">
              <a:latin typeface="Bookman Old Style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10089" y="2391508"/>
            <a:ext cx="6381911" cy="3867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000" dirty="0" err="1" smtClean="0">
                <a:latin typeface="Bookman Old Style"/>
                <a:ea typeface="Batang"/>
                <a:cs typeface="Calibri"/>
              </a:rPr>
              <a:t>Nastavna</a:t>
            </a:r>
            <a:r>
              <a:rPr lang="en-GB" sz="2000" dirty="0" smtClean="0">
                <a:latin typeface="Bookman Old Style"/>
                <a:ea typeface="Batang"/>
                <a:cs typeface="Calibri"/>
              </a:rPr>
              <a:t> </a:t>
            </a:r>
            <a:r>
              <a:rPr lang="en-GB" sz="2000" dirty="0" err="1" smtClean="0">
                <a:latin typeface="Bookman Old Style"/>
                <a:ea typeface="Batang"/>
                <a:cs typeface="Calibri"/>
              </a:rPr>
              <a:t>cjelina</a:t>
            </a:r>
            <a:r>
              <a:rPr lang="en-GB" sz="2000" dirty="0" smtClean="0">
                <a:latin typeface="Bookman Old Style"/>
                <a:ea typeface="Batang"/>
                <a:cs typeface="Calibri"/>
              </a:rPr>
              <a:t>: </a:t>
            </a:r>
            <a:r>
              <a:rPr lang="en-GB" sz="2000" dirty="0" err="1" smtClean="0">
                <a:latin typeface="Bookman Old Style"/>
                <a:ea typeface="Batang"/>
                <a:cs typeface="Calibri"/>
              </a:rPr>
              <a:t>Osiguranje</a:t>
            </a:r>
            <a:endParaRPr lang="en-GB" sz="2000" dirty="0" smtClean="0">
              <a:latin typeface="Bookman Old Style"/>
              <a:ea typeface="Batang"/>
              <a:cs typeface="Calibri"/>
            </a:endParaRPr>
          </a:p>
          <a:p>
            <a:pPr algn="l"/>
            <a:r>
              <a:rPr lang="en-GB" sz="2000" smtClean="0">
                <a:latin typeface="Bookman Old Style"/>
                <a:ea typeface="Batang"/>
                <a:cs typeface="Calibri"/>
              </a:rPr>
              <a:t> </a:t>
            </a:r>
            <a:endParaRPr lang="en-GB" sz="2000" dirty="0" smtClean="0">
              <a:latin typeface="Bookman Old Style"/>
              <a:ea typeface="Batang"/>
              <a:cs typeface="Calibri"/>
            </a:endParaRPr>
          </a:p>
          <a:p>
            <a:pPr algn="l"/>
            <a:r>
              <a:rPr lang="hr-HR" sz="2000" dirty="0" smtClean="0">
                <a:latin typeface="Bookman Old Style"/>
                <a:ea typeface="Batang"/>
                <a:cs typeface="Calibri"/>
              </a:rPr>
              <a:t>Ishodi</a:t>
            </a:r>
            <a:r>
              <a:rPr lang="hr-HR" sz="2000" dirty="0" smtClean="0">
                <a:latin typeface="Bookman Old Style"/>
                <a:ea typeface="Batang"/>
                <a:cs typeface="Calibri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Bookman Old Style"/>
                <a:ea typeface="Batang"/>
                <a:cs typeface="Calibri"/>
              </a:rPr>
              <a:t>Prepoznati ulogu i značaj osiguranja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Bookman Old Style"/>
                <a:ea typeface="Batang"/>
                <a:cs typeface="Calibri"/>
              </a:rPr>
              <a:t>Opisati osnovne vrste osiguranja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Bookman Old Style"/>
                <a:ea typeface="Batang"/>
                <a:cs typeface="Calibri"/>
              </a:rPr>
              <a:t>Analizirati uvjete ugovaranja </a:t>
            </a:r>
            <a:r>
              <a:rPr lang="hr-HR" sz="2000" dirty="0" smtClean="0">
                <a:latin typeface="Bookman Old Style"/>
                <a:ea typeface="Batang"/>
                <a:cs typeface="Calibri"/>
              </a:rPr>
              <a:t>osiguranja</a:t>
            </a:r>
            <a:endParaRPr lang="en-GB" sz="2000" dirty="0" smtClean="0">
              <a:latin typeface="Bookman Old Style"/>
              <a:ea typeface="Batang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Bookman Old Style"/>
              <a:ea typeface="Batang"/>
              <a:cs typeface="Calibri"/>
            </a:endParaRPr>
          </a:p>
          <a:p>
            <a:pPr algn="l"/>
            <a:r>
              <a:rPr lang="hr-HR" sz="2000" dirty="0" smtClean="0">
                <a:latin typeface="Bookman Old Style"/>
                <a:ea typeface="Batang"/>
                <a:cs typeface="Calibri"/>
              </a:rPr>
              <a:t>Izradila</a:t>
            </a:r>
            <a:r>
              <a:rPr lang="hr-HR" sz="2000" dirty="0">
                <a:latin typeface="Bookman Old Style"/>
                <a:ea typeface="Batang"/>
                <a:cs typeface="Calibri"/>
              </a:rPr>
              <a:t>: Kata </a:t>
            </a:r>
            <a:r>
              <a:rPr lang="hr-HR" sz="2000" dirty="0" smtClean="0">
                <a:latin typeface="Bookman Old Style"/>
                <a:ea typeface="Batang"/>
                <a:cs typeface="Calibri"/>
              </a:rPr>
              <a:t>Vulić</a:t>
            </a:r>
            <a:r>
              <a:rPr lang="en-GB" sz="2000" dirty="0" smtClean="0">
                <a:latin typeface="Bookman Old Style"/>
                <a:ea typeface="Batang"/>
                <a:cs typeface="Calibri"/>
              </a:rPr>
              <a:t>,</a:t>
            </a:r>
            <a:r>
              <a:rPr lang="hr-HR" sz="2000" dirty="0" smtClean="0">
                <a:latin typeface="Bookman Old Style"/>
                <a:ea typeface="Batang"/>
                <a:cs typeface="Calibri"/>
              </a:rPr>
              <a:t>Obrtničko-industrijska </a:t>
            </a:r>
            <a:r>
              <a:rPr lang="hr-HR" sz="2000" dirty="0">
                <a:latin typeface="Bookman Old Style"/>
                <a:ea typeface="Batang"/>
                <a:cs typeface="Calibri"/>
              </a:rPr>
              <a:t>škola Županja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 smtClean="0">
              <a:latin typeface="Bookman Old Style"/>
              <a:ea typeface="Batang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sz="2000" dirty="0">
              <a:latin typeface="Bookman Old Style"/>
              <a:ea typeface="Batang"/>
              <a:cs typeface="Calibri"/>
            </a:endParaRPr>
          </a:p>
          <a:p>
            <a:endParaRPr lang="hr-HR" sz="2000" dirty="0">
              <a:latin typeface="Bookman Old Style"/>
              <a:ea typeface="Batang"/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1E74C4BF-60FC-44C9-BE0C-F43579C55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3E2AC45-9E6B-46B5-BA9B-C5E15D60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252331"/>
            <a:ext cx="4560584" cy="1731917"/>
          </a:xfrm>
        </p:spPr>
        <p:txBody>
          <a:bodyPr anchor="ctr">
            <a:noAutofit/>
          </a:bodyPr>
          <a:lstStyle/>
          <a:p>
            <a:r>
              <a:rPr lang="sr-Latn-RS" sz="2600" dirty="0" smtClean="0">
                <a:latin typeface="Bookman Old Style"/>
              </a:rPr>
              <a:t>Obveze </a:t>
            </a:r>
            <a:r>
              <a:rPr lang="sr-Latn-RS" sz="2600" dirty="0" err="1" smtClean="0">
                <a:latin typeface="Bookman Old Style"/>
              </a:rPr>
              <a:t>osiguravatelja</a:t>
            </a:r>
            <a:endParaRPr lang="sr-Latn-RS" sz="2600" dirty="0">
              <a:latin typeface="Bookman Old Styl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20B7A0-B52A-429C-A51F-6CAC38D5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41664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200" dirty="0" smtClean="0">
                <a:latin typeface="Bookman Old Style"/>
                <a:cs typeface="Calibri"/>
              </a:rPr>
              <a:t>Isplata naknade iz osiguranja za štetu prouzročenu nastankom osiguranog slučaja po odredbama općih uvjeta z osiguranje</a:t>
            </a:r>
          </a:p>
          <a:p>
            <a:r>
              <a:rPr lang="hr-HR" sz="2200" dirty="0" smtClean="0">
                <a:latin typeface="Bookman Old Style"/>
                <a:cs typeface="Calibri"/>
              </a:rPr>
              <a:t>Kad primi prijavu o nastalom osiguranom slučaju, osiguravatelj je dužan u što kraćem roku pristupiti utvrđivanju i procjeni nastale štete. </a:t>
            </a:r>
            <a:endParaRPr lang="hr-HR" sz="2200" dirty="0">
              <a:latin typeface="Bookman Old Style"/>
              <a:cs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Slika 20">
            <a:extLst>
              <a:ext uri="{FF2B5EF4-FFF2-40B4-BE49-F238E27FC236}">
                <a16:creationId xmlns:a16="http://schemas.microsoft.com/office/drawing/2014/main" id="{D7008FEF-0D33-4785-9CA7-351D2F86B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6750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FDB2D1FB-D973-4FC2-B741-FE1434F2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hr-HR" sz="4800" dirty="0" smtClean="0">
                <a:solidFill>
                  <a:schemeClr val="bg1"/>
                </a:solidFill>
                <a:latin typeface="Bookman Old Style"/>
              </a:rPr>
              <a:t>Trajanje osiguranja</a:t>
            </a:r>
            <a:endParaRPr lang="hr-HR" sz="4800" dirty="0">
              <a:solidFill>
                <a:schemeClr val="bg1"/>
              </a:solidFill>
              <a:latin typeface="Bookman Old Style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065AFE-C4C2-4818-9EAB-E6527129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655" y="625587"/>
            <a:ext cx="5289668" cy="57714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dirty="0" smtClean="0">
                <a:solidFill>
                  <a:schemeClr val="tx2"/>
                </a:solidFill>
                <a:latin typeface="Bookman Old Style"/>
                <a:cs typeface="Calibri"/>
              </a:rPr>
              <a:t>Ugovor o osiguranju u primjeni je po isteku ponoći onog dana koji je u polici označen kao dan početka trajanja osiguranja</a:t>
            </a:r>
          </a:p>
          <a:p>
            <a:r>
              <a:rPr lang="hr-HR" sz="2400" dirty="0" smtClean="0">
                <a:solidFill>
                  <a:schemeClr val="tx2"/>
                </a:solidFill>
                <a:latin typeface="Bookman Old Style"/>
                <a:cs typeface="Calibri"/>
              </a:rPr>
              <a:t>Ugovor prestaje s primjenom do svršetka posljednjeg dana roka za koji je osiguranje ugovoreno</a:t>
            </a:r>
            <a:endParaRPr lang="hr-HR" sz="2400" dirty="0">
              <a:solidFill>
                <a:schemeClr val="tx2"/>
              </a:solidFill>
              <a:latin typeface="Bookman Old Style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61640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 smtClean="0"/>
              <a:t>Štete i osigurane opasnosti</a:t>
            </a:r>
            <a:endParaRPr lang="hr-HR" b="1" u="sng" dirty="0"/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u="sng" dirty="0" smtClean="0"/>
              <a:t>Osigurani slučaj</a:t>
            </a:r>
          </a:p>
          <a:p>
            <a:r>
              <a:rPr lang="hr-HR" sz="2800" dirty="0" smtClean="0"/>
              <a:t>Mora biti u budućnosti</a:t>
            </a:r>
          </a:p>
          <a:p>
            <a:r>
              <a:rPr lang="hr-HR" sz="2800" dirty="0" smtClean="0"/>
              <a:t>Neizvjestan i neovisan o volji ugovaratelja osiguranja</a:t>
            </a:r>
          </a:p>
          <a:p>
            <a:endParaRPr lang="hr-HR" sz="2800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Osiguravatelj je dužan nadoknaditi štetu nastalu slučajno ili krivnjom ugovaratelja osiguranja, osiguranika ili korisnika osiguranja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12185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 smtClean="0"/>
              <a:t>Štete koje nisu pokrivene osiguranjem</a:t>
            </a:r>
            <a:endParaRPr lang="hr-HR" b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u="sng" dirty="0" err="1" smtClean="0"/>
              <a:t>Nadosiguranje</a:t>
            </a:r>
            <a:endParaRPr lang="hr-HR" u="sng" dirty="0" smtClean="0"/>
          </a:p>
          <a:p>
            <a:endParaRPr lang="hr-HR" sz="2800" dirty="0" smtClean="0"/>
          </a:p>
          <a:p>
            <a:r>
              <a:rPr lang="hr-HR" sz="2800" dirty="0" smtClean="0"/>
              <a:t>Osiguranje kod kojega je ugovorena svota osiguranja veća od stvarne vrijednosti osigurane stvari</a:t>
            </a:r>
          </a:p>
          <a:p>
            <a:endParaRPr lang="hr-HR" sz="2800" dirty="0" smtClean="0"/>
          </a:p>
          <a:p>
            <a:pPr marL="0" indent="0">
              <a:buNone/>
            </a:pPr>
            <a:r>
              <a:rPr lang="hr-HR" u="sng" dirty="0" smtClean="0"/>
              <a:t>Ugovor s više osiguravatelja</a:t>
            </a:r>
          </a:p>
          <a:p>
            <a:r>
              <a:rPr lang="hr-HR" sz="2800" dirty="0" smtClean="0"/>
              <a:t>Višestruko osiguranje</a:t>
            </a:r>
          </a:p>
          <a:p>
            <a:r>
              <a:rPr lang="hr-HR" sz="2800" dirty="0" smtClean="0"/>
              <a:t>Dvostruko osiguranje</a:t>
            </a:r>
            <a:endParaRPr lang="hr-HR" sz="2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Ratne štete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Terorizam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Štete do kojih je došlo namjerno ili prijevarom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0660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7EAC32-D1F9-4968-9DB1-C8325D78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14495"/>
            <a:ext cx="5314536" cy="1325563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Bookman Old Style"/>
              </a:rPr>
              <a:t>Rizik u osiguranju</a:t>
            </a:r>
            <a:endParaRPr lang="hr-HR" dirty="0">
              <a:latin typeface="Bookman Old Style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A306AB-9B8E-455F-AA37-F4F7D8E43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501448" cy="422418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hr-HR" sz="2200" dirty="0" smtClean="0">
              <a:latin typeface="Bookman Old Style"/>
              <a:cs typeface="Calibri"/>
            </a:endParaRPr>
          </a:p>
          <a:p>
            <a:endParaRPr lang="hr-HR" dirty="0" smtClean="0">
              <a:latin typeface="Bookman Old Style"/>
              <a:cs typeface="Calibri"/>
            </a:endParaRPr>
          </a:p>
          <a:p>
            <a:r>
              <a:rPr lang="hr-HR" dirty="0" smtClean="0">
                <a:latin typeface="Bookman Old Style"/>
                <a:cs typeface="Calibri"/>
              </a:rPr>
              <a:t>Podrazumijeva osigurani rizik od određenih mogućih opasnosti, npr. požar, nezgoda i slično </a:t>
            </a:r>
            <a:endParaRPr lang="hr-HR" dirty="0">
              <a:latin typeface="Bookman Old Style"/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0"/>
            <a:ext cx="5547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250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E4C581-458D-4A24-954D-9ED2C940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Bookman Old Style"/>
              </a:rPr>
              <a:t>Vrste osiguranja</a:t>
            </a:r>
            <a:endParaRPr lang="hr-HR" dirty="0">
              <a:latin typeface="Bookman Old Style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38841B-4277-4244-BEED-1AFB86B01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2" y="2120867"/>
            <a:ext cx="6737901" cy="40229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200" dirty="0">
                <a:latin typeface="Bookman Old Style"/>
                <a:cs typeface="Calibri"/>
              </a:rPr>
              <a:t>   </a:t>
            </a:r>
            <a:r>
              <a:rPr lang="hr-HR" sz="2200" dirty="0" smtClean="0">
                <a:latin typeface="Bookman Old Style"/>
                <a:cs typeface="Calibri"/>
              </a:rPr>
              <a:t>Obvezna osiguranja </a:t>
            </a:r>
          </a:p>
          <a:p>
            <a:r>
              <a:rPr lang="hr-HR" sz="2200" dirty="0" smtClean="0">
                <a:latin typeface="Bookman Old Style"/>
                <a:cs typeface="Calibri"/>
              </a:rPr>
              <a:t>   Dobrovoljno osiguranje</a:t>
            </a:r>
            <a:endParaRPr lang="hr-HR" sz="2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39" y="365351"/>
            <a:ext cx="3333750" cy="2905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1" y="3648482"/>
            <a:ext cx="4984841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4734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osiguranja prema predmetu osiguranja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Osiguranje imovine</a:t>
            </a:r>
          </a:p>
          <a:p>
            <a:r>
              <a:rPr lang="hr-HR" dirty="0" smtClean="0"/>
              <a:t>Osiguranje transporta i kredita</a:t>
            </a:r>
          </a:p>
          <a:p>
            <a:r>
              <a:rPr lang="hr-HR" dirty="0" smtClean="0"/>
              <a:t>Osiguranje života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06" y="1471749"/>
            <a:ext cx="5799908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5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Načini osiguranja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Osiguranje na svotu</a:t>
            </a:r>
          </a:p>
          <a:p>
            <a:r>
              <a:rPr lang="hr-HR" dirty="0" smtClean="0"/>
              <a:t>Osiguranje na stvarnu vrijednost, ali najviše do svote osiguranja (limita pokrića)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09256"/>
            <a:ext cx="9601200" cy="3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59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A8432EA-C910-4F46-9386-D86E53AF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r-HR" sz="4600" dirty="0" smtClean="0">
                <a:latin typeface="Bookman Old Style"/>
                <a:cs typeface="Calibri Light"/>
              </a:rPr>
              <a:t>Skupine  i vrste osiguranja </a:t>
            </a:r>
            <a:endParaRPr lang="hr-HR" sz="4600" dirty="0">
              <a:latin typeface="Bookman Old Style"/>
              <a:cs typeface="Calibri Ligh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057C0E-1C0D-417A-940B-9FF3B0EEB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hr-HR" sz="2200" dirty="0" smtClean="0">
                <a:latin typeface="Bookman Old Style"/>
                <a:cs typeface="Calibri" panose="020F0502020204030204"/>
              </a:rPr>
              <a:t>Svaka skupina osiguranja sastoji se od niza vrsta osiguranja. </a:t>
            </a:r>
            <a:endParaRPr lang="hr-HR" sz="2200" dirty="0">
              <a:latin typeface="Bookman Old Style"/>
              <a:cs typeface="Calibri" panose="020F0502020204030204"/>
            </a:endParaRPr>
          </a:p>
          <a:p>
            <a:pPr marL="0" indent="0">
              <a:buNone/>
            </a:pPr>
            <a:r>
              <a:rPr lang="hr-HR" sz="2200" b="1" dirty="0" smtClean="0">
                <a:latin typeface="Bookman Old Style"/>
                <a:cs typeface="Calibri" panose="020F0502020204030204"/>
              </a:rPr>
              <a:t>Skupine osiguranja dijele se na:</a:t>
            </a:r>
          </a:p>
          <a:p>
            <a:r>
              <a:rPr lang="hr-HR" sz="2200" dirty="0" smtClean="0">
                <a:latin typeface="Bookman Old Style"/>
                <a:cs typeface="Calibri" panose="020F0502020204030204"/>
              </a:rPr>
              <a:t>Neživotna osiguranja</a:t>
            </a:r>
          </a:p>
          <a:p>
            <a:r>
              <a:rPr lang="hr-HR" sz="2200" dirty="0" smtClean="0">
                <a:latin typeface="Bookman Old Style"/>
                <a:cs typeface="Calibri" panose="020F0502020204030204"/>
              </a:rPr>
              <a:t>Životna osiguranja</a:t>
            </a:r>
            <a:endParaRPr lang="hr-HR" sz="2200" dirty="0">
              <a:latin typeface="Bookman Old Style"/>
              <a:cs typeface="Calibri" panose="020F0502020204030204"/>
            </a:endParaRPr>
          </a:p>
          <a:p>
            <a:pPr marL="0" indent="0">
              <a:buNone/>
            </a:pPr>
            <a:endParaRPr lang="hr-HR" sz="2200" b="1" dirty="0">
              <a:latin typeface="Bookman Old Style"/>
              <a:cs typeface="Calibri"/>
            </a:endParaRPr>
          </a:p>
          <a:p>
            <a:pPr marL="0" indent="0">
              <a:buNone/>
            </a:pPr>
            <a:r>
              <a:rPr lang="hr-HR" sz="2200" b="1" dirty="0" smtClean="0">
                <a:latin typeface="Bookman Old Style" panose="02050604050505020204" pitchFamily="18" charset="0"/>
                <a:cs typeface="Calibri"/>
              </a:rPr>
              <a:t>Podskupine osiguranja dijele se na:</a:t>
            </a:r>
          </a:p>
          <a:p>
            <a:r>
              <a:rPr lang="hr-HR" sz="2200" dirty="0" smtClean="0">
                <a:latin typeface="Bookman Old Style" panose="02050604050505020204" pitchFamily="18" charset="0"/>
                <a:cs typeface="Calibri"/>
              </a:rPr>
              <a:t>Osiguranje od nezgode i zdravstveno osiguranje</a:t>
            </a:r>
          </a:p>
          <a:p>
            <a:r>
              <a:rPr lang="hr-HR" sz="2200" dirty="0" smtClean="0">
                <a:latin typeface="Bookman Old Style" panose="02050604050505020204" pitchFamily="18" charset="0"/>
                <a:cs typeface="Calibri"/>
              </a:rPr>
              <a:t>Osiguranje motornih vozila</a:t>
            </a:r>
          </a:p>
          <a:p>
            <a:r>
              <a:rPr lang="hr-HR" sz="2200" dirty="0" smtClean="0">
                <a:latin typeface="Bookman Old Style" panose="02050604050505020204" pitchFamily="18" charset="0"/>
                <a:cs typeface="Calibri"/>
              </a:rPr>
              <a:t>Pomorsko i transportno osiguranje</a:t>
            </a:r>
          </a:p>
          <a:p>
            <a:r>
              <a:rPr lang="hr-HR" sz="2200" dirty="0" smtClean="0">
                <a:latin typeface="Bookman Old Style" panose="02050604050505020204" pitchFamily="18" charset="0"/>
                <a:cs typeface="Calibri"/>
              </a:rPr>
              <a:t>Osiguranje zrakoplova</a:t>
            </a:r>
          </a:p>
          <a:p>
            <a:r>
              <a:rPr lang="hr-HR" sz="2200" dirty="0" smtClean="0">
                <a:latin typeface="Bookman Old Style" panose="02050604050505020204" pitchFamily="18" charset="0"/>
                <a:cs typeface="Calibri"/>
              </a:rPr>
              <a:t>Osiguranje od požara i druga osiguranja imovine</a:t>
            </a:r>
          </a:p>
          <a:p>
            <a:r>
              <a:rPr lang="hr-HR" sz="2200" dirty="0" smtClean="0">
                <a:latin typeface="Bookman Old Style" panose="02050604050505020204" pitchFamily="18" charset="0"/>
                <a:cs typeface="Calibri"/>
              </a:rPr>
              <a:t>Osiguranje od odgovornosti</a:t>
            </a:r>
          </a:p>
          <a:p>
            <a:r>
              <a:rPr lang="hr-HR" sz="2200" dirty="0" smtClean="0">
                <a:latin typeface="Bookman Old Style" panose="02050604050505020204" pitchFamily="18" charset="0"/>
                <a:cs typeface="Calibri"/>
              </a:rPr>
              <a:t>Kreditno osiguranje i osiguranje jamčevine</a:t>
            </a:r>
            <a:endParaRPr lang="hr-HR" sz="2200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4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Ponovite naučeno </a:t>
            </a:r>
            <a:r>
              <a:rPr lang="hr-HR" smtClean="0"/>
              <a:t>i riješite </a:t>
            </a:r>
            <a:r>
              <a:rPr lang="hr-HR" dirty="0" smtClean="0"/>
              <a:t>kviz!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quizizz.com/admin/quiz/60c89037eb5877001c5ec9f3?source=quiz_page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703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osiguranje?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Preuzimanje rizika od strane osiguravatelja i plaćanje preuzimanja rizika u obliku premije od strane ugovaratelja osiguranja.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25" y="707745"/>
            <a:ext cx="4054805" cy="5275044"/>
          </a:xfrm>
        </p:spPr>
      </p:pic>
    </p:spTree>
    <p:extLst>
      <p:ext uri="{BB962C8B-B14F-4D97-AF65-F5344CB8AC3E}">
        <p14:creationId xmlns:p14="http://schemas.microsoft.com/office/powerpoint/2010/main" val="1102138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3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FBF3F487-A85F-415F-8369-E073870BE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55D14CF-4F51-4F00-9570-794DE43E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000" b="1" dirty="0">
                <a:solidFill>
                  <a:srgbClr val="FFFFFF"/>
                </a:solidFill>
                <a:latin typeface="DilleniaUPC"/>
                <a:cs typeface="DilleniaUPC"/>
              </a:rPr>
              <a:t>"</a:t>
            </a:r>
            <a:r>
              <a:rPr lang="en-US" sz="7000" b="1" dirty="0" err="1">
                <a:solidFill>
                  <a:srgbClr val="FFFFFF"/>
                </a:solidFill>
                <a:latin typeface="DilleniaUPC"/>
                <a:cs typeface="DilleniaUPC"/>
              </a:rPr>
              <a:t>Nisu</a:t>
            </a:r>
            <a:r>
              <a:rPr lang="en-US" sz="7000" b="1" dirty="0">
                <a:solidFill>
                  <a:srgbClr val="FFFFFF"/>
                </a:solidFill>
                <a:latin typeface="DilleniaUPC"/>
                <a:cs typeface="DilleniaUPC"/>
              </a:rPr>
              <a:t> </a:t>
            </a:r>
            <a:r>
              <a:rPr lang="en-US" sz="7000" b="1" dirty="0" err="1">
                <a:solidFill>
                  <a:srgbClr val="FFFFFF"/>
                </a:solidFill>
                <a:latin typeface="DilleniaUPC"/>
                <a:cs typeface="DilleniaUPC"/>
              </a:rPr>
              <a:t>loša</a:t>
            </a:r>
            <a:r>
              <a:rPr lang="en-US" sz="7000" b="1" dirty="0">
                <a:solidFill>
                  <a:srgbClr val="FFFFFF"/>
                </a:solidFill>
                <a:latin typeface="DilleniaUPC"/>
                <a:cs typeface="DilleniaUPC"/>
              </a:rPr>
              <a:t> </a:t>
            </a:r>
            <a:r>
              <a:rPr lang="en-US" sz="7000" b="1" dirty="0" err="1">
                <a:solidFill>
                  <a:srgbClr val="FFFFFF"/>
                </a:solidFill>
                <a:latin typeface="DilleniaUPC"/>
                <a:cs typeface="DilleniaUPC"/>
              </a:rPr>
              <a:t>vremena</a:t>
            </a:r>
            <a:r>
              <a:rPr lang="en-US" sz="7000" b="1" dirty="0">
                <a:solidFill>
                  <a:srgbClr val="FFFFFF"/>
                </a:solidFill>
                <a:latin typeface="DilleniaUPC"/>
                <a:cs typeface="DilleniaUPC"/>
              </a:rPr>
              <a:t>, </a:t>
            </a:r>
            <a:r>
              <a:rPr lang="en-US" sz="7000" b="1" dirty="0" err="1">
                <a:solidFill>
                  <a:srgbClr val="FFFFFF"/>
                </a:solidFill>
                <a:latin typeface="DilleniaUPC"/>
                <a:cs typeface="DilleniaUPC"/>
              </a:rPr>
              <a:t>nego</a:t>
            </a:r>
            <a:r>
              <a:rPr lang="en-US" sz="7000" b="1" dirty="0">
                <a:solidFill>
                  <a:srgbClr val="FFFFFF"/>
                </a:solidFill>
                <a:latin typeface="DilleniaUPC"/>
                <a:cs typeface="DilleniaUPC"/>
              </a:rPr>
              <a:t> </a:t>
            </a:r>
            <a:r>
              <a:rPr lang="en-US" sz="7000" b="1" dirty="0" err="1">
                <a:solidFill>
                  <a:srgbClr val="FFFFFF"/>
                </a:solidFill>
                <a:latin typeface="DilleniaUPC"/>
                <a:cs typeface="DilleniaUPC"/>
              </a:rPr>
              <a:t>ljudi</a:t>
            </a:r>
            <a:r>
              <a:rPr lang="en-US" sz="7000" b="1" dirty="0">
                <a:solidFill>
                  <a:srgbClr val="FFFFFF"/>
                </a:solidFill>
                <a:latin typeface="DilleniaUPC"/>
                <a:cs typeface="DilleniaUPC"/>
              </a:rPr>
              <a:t>"</a:t>
            </a:r>
          </a:p>
          <a:p>
            <a:pPr algn="ctr"/>
            <a:r>
              <a:rPr lang="en-US" sz="6600" dirty="0">
                <a:solidFill>
                  <a:srgbClr val="FFFFFF"/>
                </a:solidFill>
                <a:latin typeface="DilleniaUPC"/>
                <a:cs typeface="DilleniaUPC"/>
              </a:rPr>
              <a:t>-Charles Darwin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99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tekst, tiskanica&#10;&#10;Opis je automatski generiran">
            <a:extLst>
              <a:ext uri="{FF2B5EF4-FFF2-40B4-BE49-F238E27FC236}">
                <a16:creationId xmlns:a16="http://schemas.microsoft.com/office/drawing/2014/main" id="{F52AFE71-12A0-4C4C-8A26-7768EB337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8222" r="1" b="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EC9BBF3-9ABB-44F3-8EBA-5D8BFCE7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hr-HR" dirty="0">
                <a:solidFill>
                  <a:srgbClr val="FFFFFF"/>
                </a:solidFill>
                <a:latin typeface="Bookman Old Style"/>
                <a:cs typeface="Calibri Light"/>
              </a:rPr>
              <a:t>Literatura </a:t>
            </a:r>
            <a:endParaRPr lang="hr-HR">
              <a:solidFill>
                <a:srgbClr val="FFFFFF"/>
              </a:solidFill>
              <a:latin typeface="Bookman Old Style"/>
            </a:endParaRPr>
          </a:p>
        </p:txBody>
      </p:sp>
      <p:cxnSp>
        <p:nvCxnSpPr>
          <p:cNvPr id="18" name="Straight Connector 1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1E2658-171C-4D55-94BA-E601867AC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  <a:latin typeface="Bookman Old Style"/>
                <a:cs typeface="Calibri"/>
              </a:rPr>
              <a:t>Udžbenik Bankarstvo i osiguranje 4: Renata </a:t>
            </a:r>
            <a:r>
              <a:rPr lang="hr-HR" sz="2400" err="1">
                <a:solidFill>
                  <a:srgbClr val="FFFFFF"/>
                </a:solidFill>
                <a:latin typeface="Bookman Old Style"/>
                <a:cs typeface="Calibri"/>
              </a:rPr>
              <a:t>Muženić</a:t>
            </a:r>
            <a:r>
              <a:rPr lang="hr-HR" sz="2400" dirty="0">
                <a:solidFill>
                  <a:srgbClr val="FFFFFF"/>
                </a:solidFill>
                <a:latin typeface="Bookman Old Style"/>
                <a:cs typeface="Calibri"/>
              </a:rPr>
              <a:t>, Martina </a:t>
            </a:r>
            <a:r>
              <a:rPr lang="hr-HR" sz="2400" err="1">
                <a:solidFill>
                  <a:srgbClr val="FFFFFF"/>
                </a:solidFill>
                <a:latin typeface="Bookman Old Style"/>
                <a:cs typeface="Calibri"/>
              </a:rPr>
              <a:t>Petrac</a:t>
            </a:r>
            <a:r>
              <a:rPr lang="hr-HR" sz="2400" dirty="0">
                <a:solidFill>
                  <a:srgbClr val="FFFFFF"/>
                </a:solidFill>
                <a:latin typeface="Bookman Old Style"/>
                <a:cs typeface="Calibri"/>
              </a:rPr>
              <a:t>, Ante Žigman</a:t>
            </a:r>
          </a:p>
          <a:p>
            <a:r>
              <a:rPr lang="hr-HR" sz="2400" dirty="0">
                <a:solidFill>
                  <a:srgbClr val="FFFFFF"/>
                </a:solidFill>
                <a:latin typeface="Bookman Old Style"/>
                <a:cs typeface="Calibri"/>
              </a:rPr>
              <a:t>WEB poveznice:</a:t>
            </a:r>
            <a:r>
              <a:rPr lang="hr-HR" sz="2400" dirty="0">
                <a:latin typeface="Bookman Old Style"/>
                <a:cs typeface="Calibri"/>
              </a:rPr>
              <a:t/>
            </a:r>
            <a:br>
              <a:rPr lang="hr-HR" sz="2400" dirty="0">
                <a:latin typeface="Bookman Old Style"/>
                <a:cs typeface="Calibri"/>
              </a:rPr>
            </a:br>
            <a:r>
              <a:rPr lang="hr-HR" sz="2400" dirty="0">
                <a:solidFill>
                  <a:srgbClr val="FFFFFF"/>
                </a:solidFill>
                <a:latin typeface="Bookman Old Style"/>
                <a:ea typeface="+mn-lt"/>
                <a:cs typeface="+mn-lt"/>
                <a:hlinkClick r:id="rId3"/>
              </a:rPr>
              <a:t>https://www.generali.hr/osiguranja/fizicke-osobe/osiguranje-imovine/osiguranje-kucanstva</a:t>
            </a:r>
            <a:r>
              <a:rPr lang="hr-HR" sz="2400" dirty="0">
                <a:latin typeface="Bookman Old Style"/>
                <a:ea typeface="+mn-lt"/>
                <a:cs typeface="+mn-lt"/>
              </a:rPr>
              <a:t/>
            </a:r>
            <a:br>
              <a:rPr lang="hr-HR" sz="2400" dirty="0">
                <a:latin typeface="Bookman Old Style"/>
                <a:ea typeface="+mn-lt"/>
                <a:cs typeface="+mn-lt"/>
              </a:rPr>
            </a:br>
            <a:r>
              <a:rPr lang="hr-HR" sz="2400" dirty="0">
                <a:latin typeface="Bookman Old Style"/>
                <a:ea typeface="+mn-lt"/>
                <a:cs typeface="+mn-lt"/>
              </a:rPr>
              <a:t/>
            </a:r>
            <a:br>
              <a:rPr lang="hr-HR" sz="2400" dirty="0">
                <a:latin typeface="Bookman Old Style"/>
                <a:ea typeface="+mn-lt"/>
                <a:cs typeface="+mn-lt"/>
              </a:rPr>
            </a:br>
            <a:r>
              <a:rPr lang="hr-HR" sz="2400" dirty="0">
                <a:solidFill>
                  <a:srgbClr val="FFFFFF"/>
                </a:solidFill>
                <a:latin typeface="Bookman Old Style"/>
                <a:ea typeface="+mn-lt"/>
                <a:cs typeface="+mn-lt"/>
                <a:hlinkClick r:id="rId4"/>
              </a:rPr>
              <a:t>https://kompare.hr/osiguranje/osiguranje-imovine/</a:t>
            </a:r>
          </a:p>
          <a:p>
            <a:pPr marL="0" indent="0">
              <a:buNone/>
            </a:pPr>
            <a:endParaRPr lang="hr-HR" sz="2000">
              <a:solidFill>
                <a:srgbClr val="FFFFFF"/>
              </a:solidFill>
              <a:cs typeface="Calibri" panose="020F0502020204030204"/>
            </a:endParaRPr>
          </a:p>
          <a:p>
            <a:endParaRPr lang="hr-HR" sz="200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6743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se osigurati?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/>
          </a:p>
          <a:p>
            <a:r>
              <a:rPr lang="hr-HR" smtClean="0"/>
              <a:t>Osiguranjem </a:t>
            </a:r>
            <a:r>
              <a:rPr lang="hr-HR" dirty="0" smtClean="0"/>
              <a:t>se smanjuju gubitci koje pojedinac ima iz nastupa nekog štetnog događaja, raspodjelom tih gubitaka na </a:t>
            </a:r>
            <a:r>
              <a:rPr lang="hr-HR" smtClean="0"/>
              <a:t>veći broj osoba</a:t>
            </a:r>
            <a:endParaRPr lang="hr-HR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35" y="269966"/>
            <a:ext cx="4670788" cy="6183085"/>
          </a:xfrm>
        </p:spPr>
      </p:pic>
    </p:spTree>
    <p:extLst>
      <p:ext uri="{BB962C8B-B14F-4D97-AF65-F5344CB8AC3E}">
        <p14:creationId xmlns:p14="http://schemas.microsoft.com/office/powerpoint/2010/main" val="422788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elementi osiguranja su: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Rizik</a:t>
            </a:r>
          </a:p>
          <a:p>
            <a:r>
              <a:rPr lang="hr-HR" dirty="0" smtClean="0"/>
              <a:t>Interes</a:t>
            </a:r>
          </a:p>
          <a:p>
            <a:r>
              <a:rPr lang="hr-HR" dirty="0" smtClean="0"/>
              <a:t>Osiguranje</a:t>
            </a:r>
          </a:p>
          <a:p>
            <a:r>
              <a:rPr lang="hr-HR" dirty="0" smtClean="0"/>
              <a:t>Osigurani slučaj</a:t>
            </a:r>
          </a:p>
          <a:p>
            <a:r>
              <a:rPr lang="hr-HR" dirty="0" smtClean="0"/>
              <a:t>Premija osiguranja</a:t>
            </a:r>
          </a:p>
          <a:p>
            <a:r>
              <a:rPr lang="hr-HR" dirty="0" smtClean="0"/>
              <a:t>Trajanje osiguranja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74" y="1314995"/>
            <a:ext cx="4969601" cy="4606834"/>
          </a:xfrm>
        </p:spPr>
      </p:pic>
    </p:spTree>
    <p:extLst>
      <p:ext uri="{BB962C8B-B14F-4D97-AF65-F5344CB8AC3E}">
        <p14:creationId xmlns:p14="http://schemas.microsoft.com/office/powerpoint/2010/main" val="111339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Osigurani slučaj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Događaj koji može prouzročiti štetu, a pripada rizicima koje osiguravatelj pokriva svojom djelatnošću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3211"/>
            <a:ext cx="5181600" cy="6966858"/>
          </a:xfrm>
        </p:spPr>
      </p:pic>
    </p:spTree>
    <p:extLst>
      <p:ext uri="{BB962C8B-B14F-4D97-AF65-F5344CB8AC3E}">
        <p14:creationId xmlns:p14="http://schemas.microsoft.com/office/powerpoint/2010/main" val="236779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Premija osiguranja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Novčani iznos koji ugovaratelj osiguranja plaća osiguravatelju na temelju sklopljenog ugovora o osiguranju</a:t>
            </a:r>
          </a:p>
          <a:p>
            <a:r>
              <a:rPr lang="hr-HR" dirty="0" smtClean="0"/>
              <a:t>Uplatom premije od strane osiguranika, osiguravatelj preuzima snošenje rizika tj. Isplatu osigurane svote ako nastupi ugovoreni slučaj 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4" y="191589"/>
            <a:ext cx="4973955" cy="6487885"/>
          </a:xfrm>
        </p:spPr>
      </p:pic>
    </p:spTree>
    <p:extLst>
      <p:ext uri="{BB962C8B-B14F-4D97-AF65-F5344CB8AC3E}">
        <p14:creationId xmlns:p14="http://schemas.microsoft.com/office/powerpoint/2010/main" val="1462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Opći uvjeti osiguranja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Sadrže osnovne odredbe ugovora o osiguranju i sastavni su dio police osiguranja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Opće odredbe</a:t>
            </a:r>
          </a:p>
          <a:p>
            <a:r>
              <a:rPr lang="hr-HR" dirty="0" smtClean="0"/>
              <a:t>Obveze ugovaratelja osiguranja</a:t>
            </a:r>
          </a:p>
          <a:p>
            <a:r>
              <a:rPr lang="hr-HR" dirty="0" smtClean="0"/>
              <a:t>Obveze osiguravatelja</a:t>
            </a:r>
          </a:p>
          <a:p>
            <a:r>
              <a:rPr lang="hr-HR" dirty="0" smtClean="0"/>
              <a:t>Trajanje osiguranja</a:t>
            </a:r>
          </a:p>
          <a:p>
            <a:r>
              <a:rPr lang="hr-HR" dirty="0" smtClean="0"/>
              <a:t>Šteta i osigurane opasnosti</a:t>
            </a:r>
          </a:p>
          <a:p>
            <a:r>
              <a:rPr lang="hr-HR" dirty="0" smtClean="0"/>
              <a:t>Osigurani slučaj</a:t>
            </a:r>
          </a:p>
          <a:p>
            <a:r>
              <a:rPr lang="hr-HR" dirty="0" smtClean="0"/>
              <a:t>Štete koje nisu pokrivene osiguranjem</a:t>
            </a:r>
          </a:p>
          <a:p>
            <a:r>
              <a:rPr lang="hr-HR" dirty="0" err="1" smtClean="0"/>
              <a:t>Nadosiguranje</a:t>
            </a:r>
            <a:endParaRPr lang="hr-HR" dirty="0" smtClean="0"/>
          </a:p>
          <a:p>
            <a:r>
              <a:rPr lang="hr-HR" dirty="0" smtClean="0"/>
              <a:t>Ugovor s više osiguravatelja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" y="2848655"/>
            <a:ext cx="45720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7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tekst, nebo, na otvorenom, znak&#10;&#10;Opis je automatski generiran">
            <a:extLst>
              <a:ext uri="{FF2B5EF4-FFF2-40B4-BE49-F238E27FC236}">
                <a16:creationId xmlns:a16="http://schemas.microsoft.com/office/drawing/2014/main" id="{355A4C81-9623-4760-9A65-83BD76243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4" r="160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D43AEB-E17A-4BBA-B8CC-20C52558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6704" y="5691"/>
            <a:ext cx="3822189" cy="1899912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Bookman Old Style"/>
                <a:cs typeface="Calibri Light"/>
              </a:rPr>
              <a:t>Opće odredbe osiguranja</a:t>
            </a:r>
            <a:endParaRPr lang="hr-HR" sz="4000">
              <a:latin typeface="Bookman Old Style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C4B893-131D-4275-B99C-20A1F1D5C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8591" y="2002881"/>
            <a:ext cx="3750302" cy="47347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300" dirty="0" smtClean="0">
                <a:latin typeface="Bookman Old Style"/>
                <a:cs typeface="Calibri"/>
              </a:rPr>
              <a:t>Sklapanje ugovora o osiguranju koji može sklopiti osoba koja ima interes da se ne dogodi osigurani slučaj. Jer bi inače pretrpjela neki materijalni gubitak</a:t>
            </a:r>
          </a:p>
          <a:p>
            <a:r>
              <a:rPr lang="hr-HR" sz="2300" dirty="0" smtClean="0">
                <a:latin typeface="Bookman Old Style"/>
                <a:cs typeface="Calibri"/>
              </a:rPr>
              <a:t>Ugovor je sklopljen kada ugovaratelji potpišu policu osiguranja ili list pokrića</a:t>
            </a:r>
            <a:endParaRPr lang="hr-HR" sz="2300" dirty="0">
              <a:latin typeface="Bookman Old Style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8336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Obveze ugovaratelja (osiguranika)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Dužan je prilikom sklapanja ugovora o osiguranju objasniti osiguravatelju sve okolnosti koje su značajne za ocjenu osigurane opasnosti.</a:t>
            </a:r>
          </a:p>
          <a:p>
            <a:r>
              <a:rPr lang="hr-HR" dirty="0" smtClean="0"/>
              <a:t>Osnovna mu je obveza plaćanje premije</a:t>
            </a:r>
          </a:p>
          <a:p>
            <a:r>
              <a:rPr lang="hr-HR" dirty="0" smtClean="0"/>
              <a:t>Dužan je izvijestiti osiguravatelja o svakoj promjeni okolnosti koje mogu utjecati na ocjenu osigurane opasnosti</a:t>
            </a:r>
          </a:p>
          <a:p>
            <a:r>
              <a:rPr lang="hr-HR" dirty="0" smtClean="0"/>
              <a:t>Kad nastane osigurani slučaj dužan je poduzeti sve kako bi se ograničila šteta, izvijestiti osiguravatelja i podnijeti izviješće o šteti.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5080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582</Words>
  <Application>Microsoft Office PowerPoint</Application>
  <PresentationFormat>Široki zaslon</PresentationFormat>
  <Paragraphs>110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Arial</vt:lpstr>
      <vt:lpstr>Batang</vt:lpstr>
      <vt:lpstr>Bookman Old Style</vt:lpstr>
      <vt:lpstr>Calibri</vt:lpstr>
      <vt:lpstr>Calibri Light</vt:lpstr>
      <vt:lpstr>DilleniaUPC</vt:lpstr>
      <vt:lpstr>Tema sustava Office</vt:lpstr>
      <vt:lpstr>Osiguranje </vt:lpstr>
      <vt:lpstr>Što je osiguranje?</vt:lpstr>
      <vt:lpstr>Zašto se osigurati?</vt:lpstr>
      <vt:lpstr>Osnovni elementi osiguranja su:</vt:lpstr>
      <vt:lpstr>Osigurani slučaj</vt:lpstr>
      <vt:lpstr>Premija osiguranja</vt:lpstr>
      <vt:lpstr>Opći uvjeti osiguranja</vt:lpstr>
      <vt:lpstr>Opće odredbe osiguranja</vt:lpstr>
      <vt:lpstr>Obveze ugovaratelja (osiguranika)</vt:lpstr>
      <vt:lpstr>Obveze osiguravatelja</vt:lpstr>
      <vt:lpstr>Trajanje osiguranja</vt:lpstr>
      <vt:lpstr>Štete i osigurane opasnosti</vt:lpstr>
      <vt:lpstr>Štete koje nisu pokrivene osiguranjem</vt:lpstr>
      <vt:lpstr>Rizik u osiguranju</vt:lpstr>
      <vt:lpstr>Vrste osiguranja</vt:lpstr>
      <vt:lpstr>Vrste osiguranja prema predmetu osiguranja</vt:lpstr>
      <vt:lpstr>Načini osiguranja</vt:lpstr>
      <vt:lpstr>Skupine  i vrste osiguranja </vt:lpstr>
      <vt:lpstr>Ponovite naučeno i riješite kviz!</vt:lpstr>
      <vt:lpstr>"Nisu loša vremena, nego ljudi" -Charles Darwin</vt:lpstr>
      <vt:lpstr>Literatura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Osiguranje kućanstva</dc:title>
  <dc:creator>PIN</dc:creator>
  <cp:lastModifiedBy>HP</cp:lastModifiedBy>
  <cp:revision>923</cp:revision>
  <dcterms:created xsi:type="dcterms:W3CDTF">2021-05-21T10:30:40Z</dcterms:created>
  <dcterms:modified xsi:type="dcterms:W3CDTF">2023-10-23T12:05:12Z</dcterms:modified>
</cp:coreProperties>
</file>