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3" r:id="rId3"/>
    <p:sldId id="262" r:id="rId4"/>
    <p:sldId id="261" r:id="rId5"/>
    <p:sldId id="260" r:id="rId6"/>
    <p:sldId id="264" r:id="rId7"/>
    <p:sldId id="268" r:id="rId8"/>
    <p:sldId id="269" r:id="rId9"/>
    <p:sldId id="266" r:id="rId10"/>
    <p:sldId id="267" r:id="rId11"/>
    <p:sldId id="270" r:id="rId12"/>
    <p:sldId id="271" r:id="rId13"/>
    <p:sldId id="272" r:id="rId14"/>
    <p:sldId id="257" r:id="rId15"/>
    <p:sldId id="263" r:id="rId16"/>
    <p:sldId id="274" r:id="rId17"/>
    <p:sldId id="275" r:id="rId18"/>
    <p:sldId id="276" r:id="rId19"/>
    <p:sldId id="277" r:id="rId20"/>
    <p:sldId id="278" r:id="rId21"/>
  </p:sldIdLst>
  <p:sldSz cx="9144000" cy="6858000" type="screen4x3"/>
  <p:notesSz cx="6797675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3A58"/>
    <a:srgbClr val="8D558E"/>
    <a:srgbClr val="0F8F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8" autoAdjust="0"/>
    <p:restoredTop sz="94660"/>
  </p:normalViewPr>
  <p:slideViewPr>
    <p:cSldViewPr>
      <p:cViewPr varScale="1">
        <p:scale>
          <a:sx n="65" d="100"/>
          <a:sy n="65" d="100"/>
        </p:scale>
        <p:origin x="158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A8A9D-9310-425A-8C66-28B5B3DB215C}" type="datetimeFigureOut">
              <a:rPr lang="hr-HR" smtClean="0"/>
              <a:t>20.11.2024.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7380F-3AB3-40B7-960A-97A87FBD523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082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445E6A-5564-47F9-B324-C5B3F5A2B08A}" type="datetimeFigureOut">
              <a:rPr lang="hr-HR" smtClean="0"/>
              <a:t>20.11.2024.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220F-4F20-4A84-8DDE-F127FA7A19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9464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E220F-4F20-4A84-8DDE-F127FA7A19D9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60351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298DA-F385-47C2-A577-258A7188511D}" type="datetimeFigureOut">
              <a:rPr lang="hr-HR" smtClean="0"/>
              <a:t>20.11.2024.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CDFD-EB7B-46A7-8CBA-00454D137B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5752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298DA-F385-47C2-A577-258A7188511D}" type="datetimeFigureOut">
              <a:rPr lang="hr-HR" smtClean="0"/>
              <a:t>20.11.2024.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CDFD-EB7B-46A7-8CBA-00454D137B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0406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298DA-F385-47C2-A577-258A7188511D}" type="datetimeFigureOut">
              <a:rPr lang="hr-HR" smtClean="0"/>
              <a:t>20.11.2024.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CDFD-EB7B-46A7-8CBA-00454D137B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53150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298DA-F385-47C2-A577-258A7188511D}" type="datetimeFigureOut">
              <a:rPr lang="hr-HR" smtClean="0"/>
              <a:t>20.11.2024.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CDFD-EB7B-46A7-8CBA-00454D137B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5147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298DA-F385-47C2-A577-258A7188511D}" type="datetimeFigureOut">
              <a:rPr lang="hr-HR" smtClean="0"/>
              <a:t>20.11.2024.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CDFD-EB7B-46A7-8CBA-00454D137B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4739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298DA-F385-47C2-A577-258A7188511D}" type="datetimeFigureOut">
              <a:rPr lang="hr-HR" smtClean="0"/>
              <a:t>20.11.2024.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CDFD-EB7B-46A7-8CBA-00454D137B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266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298DA-F385-47C2-A577-258A7188511D}" type="datetimeFigureOut">
              <a:rPr lang="hr-HR" smtClean="0"/>
              <a:t>20.11.2024.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CDFD-EB7B-46A7-8CBA-00454D137B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660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298DA-F385-47C2-A577-258A7188511D}" type="datetimeFigureOut">
              <a:rPr lang="hr-HR" smtClean="0"/>
              <a:t>20.11.2024.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CDFD-EB7B-46A7-8CBA-00454D137B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40369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298DA-F385-47C2-A577-258A7188511D}" type="datetimeFigureOut">
              <a:rPr lang="hr-HR" smtClean="0"/>
              <a:t>20.11.2024.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CDFD-EB7B-46A7-8CBA-00454D137B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72471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298DA-F385-47C2-A577-258A7188511D}" type="datetimeFigureOut">
              <a:rPr lang="hr-HR" smtClean="0"/>
              <a:t>20.11.2024.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CDFD-EB7B-46A7-8CBA-00454D137B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49545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298DA-F385-47C2-A577-258A7188511D}" type="datetimeFigureOut">
              <a:rPr lang="hr-HR" smtClean="0"/>
              <a:t>20.11.2024.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CDFD-EB7B-46A7-8CBA-00454D137B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88194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298DA-F385-47C2-A577-258A7188511D}" type="datetimeFigureOut">
              <a:rPr lang="hr-HR" smtClean="0"/>
              <a:t>20.11.2024.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8CDFD-EB7B-46A7-8CBA-00454D137B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0368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4" t="-248" r="30244" b="248"/>
          <a:stretch/>
        </p:blipFill>
        <p:spPr>
          <a:xfrm>
            <a:off x="0" y="-27198"/>
            <a:ext cx="9144000" cy="687382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27984" y="4919577"/>
            <a:ext cx="4572000" cy="16312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hr-HR" sz="5000" b="1" dirty="0">
                <a:solidFill>
                  <a:srgbClr val="C63A58"/>
                </a:solidFill>
                <a:latin typeface="Candara Light" pitchFamily="34" charset="0"/>
                <a:cs typeface="Times New Roman" pitchFamily="18" charset="0"/>
              </a:rPr>
              <a:t>FINANCIJSKE PRIJEVARE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1520" y="44624"/>
            <a:ext cx="88924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>
                <a:solidFill>
                  <a:srgbClr val="0F8F89"/>
                </a:solidFill>
                <a:latin typeface="Candara Light" pitchFamily="34" charset="0"/>
              </a:rPr>
              <a:t>Marina </a:t>
            </a:r>
            <a:r>
              <a:rPr lang="hr-HR" sz="2000" b="1" dirty="0" err="1">
                <a:solidFill>
                  <a:srgbClr val="0F8F89"/>
                </a:solidFill>
                <a:latin typeface="Candara Light" pitchFamily="34" charset="0"/>
              </a:rPr>
              <a:t>Ivkić</a:t>
            </a:r>
            <a:r>
              <a:rPr lang="hr-HR" sz="2000" b="1" dirty="0">
                <a:solidFill>
                  <a:srgbClr val="0F8F89"/>
                </a:solidFill>
                <a:latin typeface="Candara Light" pitchFamily="34" charset="0"/>
              </a:rPr>
              <a:t>-Pejić</a:t>
            </a:r>
          </a:p>
          <a:p>
            <a:r>
              <a:rPr lang="hr-HR" sz="2000" b="1" dirty="0">
                <a:solidFill>
                  <a:srgbClr val="0F8F89"/>
                </a:solidFill>
                <a:latin typeface="Candara Light" pitchFamily="34" charset="0"/>
              </a:rPr>
              <a:t>Financijske prijevare</a:t>
            </a:r>
          </a:p>
          <a:p>
            <a:r>
              <a:rPr lang="hr-HR" sz="2000" b="1" dirty="0">
                <a:solidFill>
                  <a:srgbClr val="0F8F89"/>
                </a:solidFill>
                <a:latin typeface="Candara Light" pitchFamily="34" charset="0"/>
              </a:rPr>
              <a:t>Ishodi: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b="1" dirty="0">
                <a:solidFill>
                  <a:srgbClr val="0F8F89"/>
                </a:solidFill>
                <a:latin typeface="Candara Light" pitchFamily="34" charset="0"/>
              </a:rPr>
              <a:t>razlikovati različite tehnike prijevara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b="1" dirty="0">
                <a:solidFill>
                  <a:srgbClr val="0F8F89"/>
                </a:solidFill>
                <a:latin typeface="Candara Light" pitchFamily="34" charset="0"/>
              </a:rPr>
              <a:t>prepoznati načine zaštite </a:t>
            </a:r>
            <a:r>
              <a:rPr lang="hr-HR" sz="2000" b="1">
                <a:solidFill>
                  <a:srgbClr val="0F8F89"/>
                </a:solidFill>
                <a:latin typeface="Candara Light" pitchFamily="34" charset="0"/>
              </a:rPr>
              <a:t>od prijevara </a:t>
            </a:r>
            <a:endParaRPr lang="hr-HR" sz="2000" b="1" dirty="0">
              <a:solidFill>
                <a:srgbClr val="0F8F89"/>
              </a:solidFill>
              <a:latin typeface="Candara Light" pitchFamily="34" charset="0"/>
            </a:endParaRPr>
          </a:p>
          <a:p>
            <a:endParaRPr lang="hr-HR" sz="2000" b="1" dirty="0">
              <a:solidFill>
                <a:srgbClr val="0F8F89"/>
              </a:solidFill>
              <a:latin typeface="Candara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5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>
                <a:solidFill>
                  <a:srgbClr val="C63A58"/>
                </a:solidFill>
                <a:latin typeface="Calibri Light" pitchFamily="34" charset="0"/>
                <a:cs typeface="Calibri Light" pitchFamily="34" charset="0"/>
              </a:rPr>
              <a:t>Vrste financijskih prijevara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Ponzijeva</a:t>
            </a:r>
            <a:r>
              <a:rPr lang="hr-HR" dirty="0"/>
              <a:t> shema</a:t>
            </a:r>
          </a:p>
          <a:p>
            <a:r>
              <a:rPr lang="hr-HR" dirty="0"/>
              <a:t>Piramidalna shema</a:t>
            </a:r>
          </a:p>
          <a:p>
            <a:r>
              <a:rPr lang="hr-HR" dirty="0"/>
              <a:t>Lažni brokeri i investicijski savjetnici</a:t>
            </a:r>
          </a:p>
          <a:p>
            <a:r>
              <a:rPr lang="hr-HR" dirty="0"/>
              <a:t>Masovna marketinška prijevara</a:t>
            </a:r>
          </a:p>
          <a:p>
            <a:r>
              <a:rPr lang="hr-HR" dirty="0"/>
              <a:t>Krađa identiteta putem interneta (</a:t>
            </a:r>
            <a:r>
              <a:rPr lang="hr-HR" dirty="0" err="1"/>
              <a:t>phishing</a:t>
            </a:r>
            <a:r>
              <a:rPr lang="hr-H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81484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err="1">
                <a:solidFill>
                  <a:srgbClr val="C63A58"/>
                </a:solidFill>
                <a:latin typeface="Calibri Light" pitchFamily="34" charset="0"/>
                <a:cs typeface="Calibri Light" pitchFamily="34" charset="0"/>
              </a:rPr>
              <a:t>Ponzijeva</a:t>
            </a:r>
            <a:r>
              <a:rPr lang="hr-HR" sz="3600" dirty="0">
                <a:solidFill>
                  <a:srgbClr val="C63A58"/>
                </a:solidFill>
                <a:latin typeface="Calibri Light" pitchFamily="34" charset="0"/>
                <a:cs typeface="Calibri Light" pitchFamily="34" charset="0"/>
              </a:rPr>
              <a:t> shema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44616"/>
          </a:xfrm>
        </p:spPr>
        <p:txBody>
          <a:bodyPr>
            <a:normAutofit/>
          </a:bodyPr>
          <a:lstStyle/>
          <a:p>
            <a:r>
              <a:rPr lang="hr-HR" sz="2400" b="1" dirty="0">
                <a:latin typeface="Calibri Light" pitchFamily="34" charset="0"/>
                <a:cs typeface="Calibri Light" pitchFamily="34" charset="0"/>
              </a:rPr>
              <a:t>Vrsta financijske prijevare koja mami ulagače obećavajući im abnormalno visoke povrate u kratkom vremenu, pa joj mnogi već desetljećima ne mogu odoljeti</a:t>
            </a:r>
          </a:p>
          <a:p>
            <a:r>
              <a:rPr lang="hr-HR" sz="2400" b="1" dirty="0">
                <a:latin typeface="Calibri Light" pitchFamily="34" charset="0"/>
                <a:cs typeface="Calibri Light" pitchFamily="34" charset="0"/>
              </a:rPr>
              <a:t>Shema započinje tako da neki prevarant osnuje ustanovu za prikupljanje depozita (ili banku).</a:t>
            </a:r>
          </a:p>
          <a:p>
            <a:r>
              <a:rPr lang="hr-HR" sz="2400" b="1" dirty="0">
                <a:latin typeface="Calibri Light" pitchFamily="34" charset="0"/>
                <a:cs typeface="Calibri Light" pitchFamily="34" charset="0"/>
              </a:rPr>
              <a:t>Prevarant poziva javnost da deponira novac kod institucije, nudeći visoke kamate.</a:t>
            </a:r>
          </a:p>
          <a:p>
            <a:r>
              <a:rPr lang="hr-HR" sz="2400" b="1" dirty="0">
                <a:latin typeface="Calibri Light" pitchFamily="34" charset="0"/>
                <a:cs typeface="Calibri Light" pitchFamily="34" charset="0"/>
              </a:rPr>
              <a:t>Kamate se isplaćuju iz novca novih deponenata, dok prevarant udobno živi od starih depozita.</a:t>
            </a:r>
          </a:p>
          <a:p>
            <a:r>
              <a:rPr lang="hr-HR" sz="2400" b="1" dirty="0">
                <a:latin typeface="Calibri Light" pitchFamily="34" charset="0"/>
                <a:cs typeface="Calibri Light" pitchFamily="34" charset="0"/>
              </a:rPr>
              <a:t>Čitava se shema raspada kad više nema dovoljno novih depozita kojima bi se pokrivale isplate kamata za stare depozite.</a:t>
            </a:r>
          </a:p>
          <a:p>
            <a:r>
              <a:rPr lang="hr-HR" sz="2400" b="1" dirty="0">
                <a:latin typeface="Calibri Light" pitchFamily="34" charset="0"/>
                <a:cs typeface="Calibri Light" pitchFamily="34" charset="0"/>
              </a:rPr>
              <a:t>Prevarant se nada da će tada već živjeti pod novim imenom negdje u tropima, u zemlji koja nema zakon o </a:t>
            </a:r>
            <a:r>
              <a:rPr lang="hr-HR" sz="2400" b="1" dirty="0" err="1">
                <a:latin typeface="Calibri Light" pitchFamily="34" charset="0"/>
                <a:cs typeface="Calibri Light" pitchFamily="34" charset="0"/>
              </a:rPr>
              <a:t>ekstradikciji</a:t>
            </a:r>
            <a:r>
              <a:rPr lang="hr-HR" sz="2400" b="1" dirty="0">
                <a:latin typeface="Calibri Light" pitchFamily="34" charset="0"/>
                <a:cs typeface="Calibri Light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02518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hr-HR" sz="3600" dirty="0">
                <a:solidFill>
                  <a:srgbClr val="C63A58"/>
                </a:solidFill>
                <a:latin typeface="Calibri Light" pitchFamily="34" charset="0"/>
                <a:cs typeface="Calibri Light" pitchFamily="34" charset="0"/>
              </a:rPr>
              <a:t>Piramidalna shema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r-HR" sz="2400" b="1" dirty="0">
              <a:solidFill>
                <a:srgbClr val="C63A58"/>
              </a:solidFill>
              <a:latin typeface="Calibri Light" pitchFamily="34" charset="0"/>
              <a:cs typeface="Calibri Light" pitchFamily="34" charset="0"/>
            </a:endParaRPr>
          </a:p>
          <a:p>
            <a:r>
              <a:rPr lang="hr-HR" sz="2400" dirty="0">
                <a:latin typeface="Calibri Light" pitchFamily="34" charset="0"/>
                <a:cs typeface="Calibri Light" pitchFamily="34" charset="0"/>
              </a:rPr>
              <a:t>Vrsta prijevare u kojoj prevarant zavarava ljude da izvrše plaćanje uz obećanje da će dobiti neizmjerne pogodnosti.</a:t>
            </a:r>
          </a:p>
          <a:p>
            <a:r>
              <a:rPr lang="hr-HR" sz="2400" dirty="0">
                <a:latin typeface="Calibri Light" pitchFamily="34" charset="0"/>
                <a:cs typeface="Calibri Light" pitchFamily="34" charset="0"/>
              </a:rPr>
              <a:t>Vrlo je uobičajen način davanja provizije, povrh te isplate za onog koji dovedu novog partnera u shemu i povećanja vrijednosti za one na vrhu koji se naziva eksponencijalni rast. </a:t>
            </a:r>
          </a:p>
          <a:p>
            <a:r>
              <a:rPr lang="hr-HR" sz="2400" dirty="0">
                <a:latin typeface="Calibri Light" pitchFamily="34" charset="0"/>
                <a:cs typeface="Calibri Light" pitchFamily="34" charset="0"/>
              </a:rPr>
              <a:t>Sheme piramida imaju različite oblike; počele su kao lanac poštom, postojao je popis imena i adresa, tko je primio prvo pismo tražen je mali novac.</a:t>
            </a:r>
          </a:p>
          <a:p>
            <a:r>
              <a:rPr lang="hr-HR" sz="2400" dirty="0">
                <a:latin typeface="Calibri Light" pitchFamily="34" charset="0"/>
                <a:cs typeface="Calibri Light" pitchFamily="34" charset="0"/>
              </a:rPr>
              <a:t>I tako nastavljaju dalje, svaki put kad je poslano pismo, prvi je dobio veći dio tog novca</a:t>
            </a:r>
          </a:p>
        </p:txBody>
      </p:sp>
    </p:spTree>
    <p:extLst>
      <p:ext uri="{BB962C8B-B14F-4D97-AF65-F5344CB8AC3E}">
        <p14:creationId xmlns:p14="http://schemas.microsoft.com/office/powerpoint/2010/main" val="4138939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>
                <a:solidFill>
                  <a:srgbClr val="C63A58"/>
                </a:solidFill>
                <a:latin typeface="Calibri Light" pitchFamily="34" charset="0"/>
                <a:cs typeface="Calibri Light" pitchFamily="34" charset="0"/>
              </a:rPr>
              <a:t>Lažni brokeri i investicijski savjetnici</a:t>
            </a:r>
          </a:p>
        </p:txBody>
      </p:sp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hr-HR" dirty="0"/>
              <a:t>Prevaranti se predstavljaju kao trgovci i nude niz ulagačkih mogućnosti, uključujući ulaganja u dionice, zemljište, zlato i drago kamenje, ugljični kredit, vino, gospodarske grane u nastajanju ili farmaceutiku.</a:t>
            </a:r>
          </a:p>
          <a:p>
            <a:r>
              <a:rPr lang="hr-HR" sz="2800" dirty="0"/>
              <a:t>Pozivatelji koriste agresivne prodajne metode i često tvrde da ćete propustiti izvanrednu priliku ne budete li djelovali istog časa.</a:t>
            </a:r>
          </a:p>
          <a:p>
            <a:r>
              <a:rPr lang="hr-HR" sz="2800" dirty="0"/>
              <a:t>Unatoč obećanjima o visokim prinosima, ulaganja obično budu bezvrijedna ili precijenjena.</a:t>
            </a:r>
          </a:p>
        </p:txBody>
      </p:sp>
    </p:spTree>
    <p:extLst>
      <p:ext uri="{BB962C8B-B14F-4D97-AF65-F5344CB8AC3E}">
        <p14:creationId xmlns:p14="http://schemas.microsoft.com/office/powerpoint/2010/main" val="1964440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>
                <a:solidFill>
                  <a:srgbClr val="C63A58"/>
                </a:solidFill>
                <a:latin typeface="Calibri Light" pitchFamily="34" charset="0"/>
                <a:cs typeface="Calibri Light" pitchFamily="34" charset="0"/>
              </a:rPr>
              <a:t>Masovna marketinška kampanja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>
                <a:latin typeface="Calibri Light" pitchFamily="34" charset="0"/>
                <a:cs typeface="Calibri Light" pitchFamily="34" charset="0"/>
              </a:rPr>
              <a:t>Riječ je o prijevari koja počinje masovnim slanjem pošte, telefonskim pozivima ili neželjenom e-poštom.</a:t>
            </a:r>
          </a:p>
          <a:p>
            <a:r>
              <a:rPr lang="hr-HR" sz="2800" dirty="0">
                <a:latin typeface="Calibri Light" pitchFamily="34" charset="0"/>
                <a:cs typeface="Calibri Light" pitchFamily="34" charset="0"/>
              </a:rPr>
              <a:t>To također uključuje lažne financijske proizvode, dobrotvorne organizacije, lutrije, pozivnice i još mnogo toga, a žrtvama se obećavaju velike nagrade, nasljedstva i slični dobitci.</a:t>
            </a:r>
          </a:p>
          <a:p>
            <a:r>
              <a:rPr lang="hr-HR" sz="2800" dirty="0">
                <a:latin typeface="Calibri Light" pitchFamily="34" charset="0"/>
                <a:cs typeface="Calibri Light" pitchFamily="34" charset="0"/>
              </a:rPr>
              <a:t>Za primitak takve dobiti najprije je potrebno platiti predujam, koji je predstavljen kao aktivacijska naknada, porez, trošak dostave i slično. </a:t>
            </a:r>
          </a:p>
          <a:p>
            <a:endParaRPr lang="hr-HR" sz="1600" dirty="0">
              <a:latin typeface="Calibri Light" pitchFamily="34" charset="0"/>
              <a:cs typeface="Calibri Light" pitchFamily="34" charset="0"/>
            </a:endParaRPr>
          </a:p>
          <a:p>
            <a:endParaRPr lang="hr-HR" sz="1600" dirty="0">
              <a:latin typeface="Calibri Light" pitchFamily="34" charset="0"/>
              <a:cs typeface="Calibri Light" pitchFamily="34" charset="0"/>
            </a:endParaRPr>
          </a:p>
          <a:p>
            <a:endParaRPr lang="hr-HR" sz="1600" dirty="0">
              <a:latin typeface="Calibri Light" pitchFamily="34" charset="0"/>
              <a:cs typeface="Calibri Light" pitchFamily="34" charset="0"/>
            </a:endParaRPr>
          </a:p>
          <a:p>
            <a:endParaRPr lang="hr-HR" sz="1600" dirty="0">
              <a:latin typeface="Calibri Light" pitchFamily="34" charset="0"/>
              <a:cs typeface="Calibri Light" pitchFamily="34" charset="0"/>
            </a:endParaRPr>
          </a:p>
          <a:p>
            <a:endParaRPr lang="hr-HR" sz="1600" dirty="0">
              <a:latin typeface="Calibri Light" pitchFamily="34" charset="0"/>
              <a:cs typeface="Calibri Light" pitchFamily="34" charset="0"/>
            </a:endParaRPr>
          </a:p>
          <a:p>
            <a:endParaRPr lang="hr-HR" sz="1600" dirty="0">
              <a:latin typeface="Calibri Light" pitchFamily="34" charset="0"/>
              <a:cs typeface="Calibri Light" pitchFamily="34" charset="0"/>
            </a:endParaRPr>
          </a:p>
          <a:p>
            <a:pPr marL="0" indent="0">
              <a:buNone/>
            </a:pPr>
            <a:endParaRPr lang="hr-HR" sz="1600" dirty="0">
              <a:latin typeface="Calibri Light" pitchFamily="34" charset="0"/>
              <a:cs typeface="Calibri Light" pitchFamily="34" charset="0"/>
            </a:endParaRPr>
          </a:p>
          <a:p>
            <a:endParaRPr lang="hr-HR" sz="1600" dirty="0">
              <a:latin typeface="Calibri Light" pitchFamily="34" charset="0"/>
              <a:cs typeface="Calibri Light" pitchFamily="34" charset="0"/>
            </a:endParaRPr>
          </a:p>
          <a:p>
            <a:endParaRPr lang="hr-HR" sz="18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62532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9" b="18026"/>
          <a:stretch/>
        </p:blipFill>
        <p:spPr bwMode="auto">
          <a:xfrm>
            <a:off x="0" y="1189678"/>
            <a:ext cx="9162078" cy="5649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</a:rPr>
              <a:t>Krađa identiteta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Proces putem kojega prevaranti dobivaju pristup osjetljivim podacima poput korisničkih imena, lozinki ili podataka s kreditnih kartica slanjem lažnih elektroničkih ili tekstualnih poruka koje izgledaju kao da su ih poslale legitimne organizacije</a:t>
            </a:r>
          </a:p>
        </p:txBody>
      </p:sp>
    </p:spTree>
    <p:extLst>
      <p:ext uri="{BB962C8B-B14F-4D97-AF65-F5344CB8AC3E}">
        <p14:creationId xmlns:p14="http://schemas.microsoft.com/office/powerpoint/2010/main" val="171736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>
                <a:solidFill>
                  <a:srgbClr val="FF0000"/>
                </a:solidFill>
              </a:rPr>
              <a:t>Vishing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Sličan </a:t>
            </a:r>
            <a:r>
              <a:rPr lang="hr-HR" dirty="0" err="1"/>
              <a:t>phishingu</a:t>
            </a:r>
            <a:r>
              <a:rPr lang="hr-HR" dirty="0"/>
              <a:t>, ali se odnosi na lažne telefonske pozive u kojima se prevaranti predstavljaju kao zaposlenici banke ili druge poznate organizacije te od vas traže da novac s vlastitog računa prebacite na neki nepoznati račun.</a:t>
            </a:r>
          </a:p>
          <a:p>
            <a:r>
              <a:rPr lang="hr-HR" dirty="0"/>
              <a:t>Kako bi vas uspjeli nagovoriti, prevaranti vam prodaju neku uvjerljivu „priču”.</a:t>
            </a:r>
          </a:p>
        </p:txBody>
      </p:sp>
    </p:spTree>
    <p:extLst>
      <p:ext uri="{BB962C8B-B14F-4D97-AF65-F5344CB8AC3E}">
        <p14:creationId xmlns:p14="http://schemas.microsoft.com/office/powerpoint/2010/main" val="476330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>
                <a:solidFill>
                  <a:srgbClr val="FF0000"/>
                </a:solidFill>
              </a:rPr>
              <a:t>Krivotvorene mrežne stranice banaka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Koristi se  lažna e-pošta banke s poveznicom na krivotvorenu mrežnu stranicu.</a:t>
            </a:r>
          </a:p>
          <a:p>
            <a:r>
              <a:rPr lang="hr-HR" dirty="0"/>
              <a:t>Jednom kada kliknete na poveznicu, koriste se razne metode prikupljanja vaših financijskih i osobnih informacija.</a:t>
            </a:r>
          </a:p>
          <a:p>
            <a:r>
              <a:rPr lang="hr-HR" dirty="0"/>
              <a:t>Takve stranice često prikazuju poruke hitnosti, skočne prozore, te lošiji dizajn i pogreške u pravopisu i gramatici.</a:t>
            </a:r>
          </a:p>
        </p:txBody>
      </p:sp>
    </p:spTree>
    <p:extLst>
      <p:ext uri="{BB962C8B-B14F-4D97-AF65-F5344CB8AC3E}">
        <p14:creationId xmlns:p14="http://schemas.microsoft.com/office/powerpoint/2010/main" val="3969925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Prijevara s kuririma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Prevaranti se često predstavljaju kao djelatnici banke ili policijski službenici te vas obavještavaju da postoje određeni problemi s vašom debitnom ili kreditnom karticom.</a:t>
            </a:r>
          </a:p>
          <a:p>
            <a:r>
              <a:rPr lang="hr-HR" dirty="0"/>
              <a:t>Obično kažu da će doći po karticu i PIN radi istrage, sprječavanja daljnje zloupotrebe ili povrata novca.</a:t>
            </a:r>
          </a:p>
        </p:txBody>
      </p:sp>
    </p:spTree>
    <p:extLst>
      <p:ext uri="{BB962C8B-B14F-4D97-AF65-F5344CB8AC3E}">
        <p14:creationId xmlns:p14="http://schemas.microsoft.com/office/powerpoint/2010/main" val="185057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>
                <a:solidFill>
                  <a:srgbClr val="FF0000"/>
                </a:solidFill>
              </a:rPr>
              <a:t>Malware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Zajednički naziv za štetne ili maliciozne programe koje prevaranti koriste kako bi pristupili vašem računalu. </a:t>
            </a:r>
          </a:p>
          <a:p>
            <a:r>
              <a:rPr lang="hr-HR" dirty="0"/>
              <a:t>Takvi su programi obično skriveni u privicima ili besplatnom sadržaju.</a:t>
            </a:r>
          </a:p>
          <a:p>
            <a:r>
              <a:rPr lang="hr-HR" dirty="0"/>
              <a:t>Koriste se za niz nezakonitih radnji kao što su krađa osobnih podataka, brisanje ili oštećivanje podataka, stvaranje </a:t>
            </a:r>
            <a:r>
              <a:rPr lang="hr-HR" dirty="0" err="1"/>
              <a:t>botnet</a:t>
            </a:r>
            <a:r>
              <a:rPr lang="hr-HR" dirty="0"/>
              <a:t> mreža i zaobilaženje sigurnosnih programa.</a:t>
            </a:r>
          </a:p>
        </p:txBody>
      </p:sp>
    </p:spTree>
    <p:extLst>
      <p:ext uri="{BB962C8B-B14F-4D97-AF65-F5344CB8AC3E}">
        <p14:creationId xmlns:p14="http://schemas.microsoft.com/office/powerpoint/2010/main" val="1245026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Povijest financijskih prijevara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/>
              <a:t>Evolucijom ljudskog roda od početka do danas ono što se nikako nije moglo iskorijeniti jest glad za novcem i moći gdje ljudi ne biraju sredstva kako ih steći.</a:t>
            </a:r>
          </a:p>
          <a:p>
            <a:r>
              <a:rPr lang="hr-HR" dirty="0"/>
              <a:t>Stoga postoje brojne zabilješke u povijesti o pokušaju prijevara ili o pokušaju donošenja zakona gdje se te prijevare pokušavaju spriječiti. </a:t>
            </a:r>
          </a:p>
        </p:txBody>
      </p:sp>
    </p:spTree>
    <p:extLst>
      <p:ext uri="{BB962C8B-B14F-4D97-AF65-F5344CB8AC3E}">
        <p14:creationId xmlns:p14="http://schemas.microsoft.com/office/powerpoint/2010/main" val="88994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>
                <a:solidFill>
                  <a:srgbClr val="FF0000"/>
                </a:solidFill>
              </a:rPr>
              <a:t>Prijevare prilikom internetske kupovine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/>
              <a:t>Prevaranti će oglašavati proizvode/usluge koje ili ne postoje ili nisu njihove, a kako bi ih prodavali.</a:t>
            </a:r>
          </a:p>
          <a:p>
            <a:r>
              <a:rPr lang="hr-HR" sz="2800" dirty="0"/>
              <a:t>Uvjerit će vas na izravno plaćanje na njihov račun, ali vam roba nikada neće stići.</a:t>
            </a:r>
          </a:p>
          <a:p>
            <a:endParaRPr lang="hr-HR" sz="28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73016"/>
            <a:ext cx="9144000" cy="242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873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600" dirty="0">
                <a:solidFill>
                  <a:srgbClr val="C63A58"/>
                </a:solidFill>
                <a:latin typeface="Calibri Light" pitchFamily="34" charset="0"/>
                <a:cs typeface="Calibri Light" pitchFamily="34" charset="0"/>
              </a:rPr>
              <a:t>Što su financijske prijevare i kada su nastale?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r>
              <a:rPr lang="hr-HR" sz="2800" dirty="0">
                <a:latin typeface="Calibri Light" pitchFamily="34" charset="0"/>
                <a:cs typeface="Calibri Light" pitchFamily="34" charset="0"/>
              </a:rPr>
              <a:t>Financijska prijevara događa se kada osoba, odnosno </a:t>
            </a:r>
            <a:r>
              <a:rPr lang="hr-HR" sz="2800" dirty="0" err="1">
                <a:latin typeface="Calibri Light" pitchFamily="34" charset="0"/>
                <a:cs typeface="Calibri Light" pitchFamily="34" charset="0"/>
              </a:rPr>
              <a:t>ulagatelj</a:t>
            </a:r>
            <a:r>
              <a:rPr lang="hr-HR" sz="2800" dirty="0">
                <a:latin typeface="Calibri Light" pitchFamily="34" charset="0"/>
                <a:cs typeface="Calibri Light" pitchFamily="34" charset="0"/>
              </a:rPr>
              <a:t> pretrpi financijski gubitak zbog ulaganja na temelju obmanjujućih, nepoštenih ili lažnih poslovnih praksi. </a:t>
            </a:r>
          </a:p>
          <a:p>
            <a:r>
              <a:rPr lang="hr-HR" sz="2800" dirty="0">
                <a:latin typeface="Calibri Light" pitchFamily="34" charset="0"/>
                <a:cs typeface="Calibri Light" pitchFamily="34" charset="0"/>
              </a:rPr>
              <a:t>Neke od tehnika koje se koriste pri financijskim prijevarama su fantomsko bogatstvo, oskudnost, kredibilitet izvora, društveni konsenzus i reciprocitet.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933056"/>
            <a:ext cx="5832648" cy="2651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7415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4126" y="1340768"/>
            <a:ext cx="711618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/>
              <a:t>Financijske prijevare nisu isključivo tehnike prijevare, već i marketinške tehnike s kojima se svakodnevno susrećemo pa ne izazivaju automatsku sumnjičavost. </a:t>
            </a:r>
          </a:p>
          <a:p>
            <a:endParaRPr lang="hr-HR" sz="28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7403860" y="0"/>
            <a:ext cx="0" cy="6858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67" t="25164" r="21241" b="25493"/>
          <a:stretch/>
        </p:blipFill>
        <p:spPr bwMode="auto">
          <a:xfrm>
            <a:off x="7616878" y="5472809"/>
            <a:ext cx="1367711" cy="1163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212976"/>
            <a:ext cx="7403860" cy="364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404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2800" dirty="0">
                <a:solidFill>
                  <a:srgbClr val="C63A58"/>
                </a:solidFill>
                <a:latin typeface="Calibri Light" pitchFamily="34" charset="0"/>
                <a:cs typeface="Calibri Light" pitchFamily="34" charset="0"/>
              </a:rPr>
              <a:t>Fantomsko bogatstvo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Tehnika je kojom se osobu mami s obećanjem nečega što nema, a želi.</a:t>
            </a:r>
          </a:p>
          <a:p>
            <a:r>
              <a:rPr lang="hr-HR" sz="2800" dirty="0"/>
              <a:t>To nešto je često bogatstvo koje ju čeka u budućnosti, visoki povrati na uloženi novac, laka zarada i slično.</a:t>
            </a:r>
          </a:p>
          <a:p>
            <a:r>
              <a:rPr lang="hr-HR" sz="2800" dirty="0"/>
              <a:t>Obećanje nagrade u budućnosti ili čak samo mogućnost da će dobiti nagradu u budućnosti, osobu motivira na preuzimanje rizika</a:t>
            </a:r>
          </a:p>
        </p:txBody>
      </p:sp>
    </p:spTree>
    <p:extLst>
      <p:ext uri="{BB962C8B-B14F-4D97-AF65-F5344CB8AC3E}">
        <p14:creationId xmlns:p14="http://schemas.microsoft.com/office/powerpoint/2010/main" val="1511333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>
                <a:solidFill>
                  <a:srgbClr val="C63A58"/>
                </a:solidFill>
                <a:latin typeface="Calibri Light" pitchFamily="34" charset="0"/>
                <a:cs typeface="Calibri Light" pitchFamily="34" charset="0"/>
              </a:rPr>
              <a:t>Taktika oskudnosti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r-HR" sz="2400" b="1" dirty="0">
              <a:solidFill>
                <a:srgbClr val="C63A58"/>
              </a:solidFill>
              <a:latin typeface="Calibri Light" pitchFamily="34" charset="0"/>
              <a:cs typeface="Calibri Light" pitchFamily="34" charset="0"/>
            </a:endParaRPr>
          </a:p>
          <a:p>
            <a:r>
              <a:rPr lang="hr-HR" sz="2400" dirty="0">
                <a:latin typeface="Calibri Light" pitchFamily="34" charset="0"/>
                <a:cs typeface="Calibri Light" pitchFamily="34" charset="0"/>
              </a:rPr>
              <a:t>Odnosi se na lažni osjećaj hitnosti zbog ograničenih zaliha, ograničenog vremena za reagiranje ili ekskluzivnosti ponude.</a:t>
            </a:r>
          </a:p>
          <a:p>
            <a:r>
              <a:rPr lang="hr-HR" sz="2400" dirty="0">
                <a:latin typeface="Calibri Light" pitchFamily="34" charset="0"/>
                <a:cs typeface="Calibri Light" pitchFamily="34" charset="0"/>
              </a:rPr>
              <a:t>Motivirani smo reagirati na izjave poput „ova je ponuda dostupna ograničenom broju ljudi” ili „ovu ponudu možete iskoristiti još samo danas”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662918"/>
            <a:ext cx="4736876" cy="3157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857" b="100000" l="230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509120"/>
            <a:ext cx="2736304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658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060848"/>
            <a:ext cx="8424936" cy="3046988"/>
          </a:xfrm>
          <a:prstGeom prst="rect">
            <a:avLst/>
          </a:prstGeom>
          <a:ln>
            <a:solidFill>
              <a:srgbClr val="C63A5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hr-HR" sz="2400" dirty="0">
              <a:latin typeface="Calibri Light" pitchFamily="34" charset="0"/>
              <a:cs typeface="Calibri Light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800" b="1" dirty="0">
                <a:solidFill>
                  <a:schemeClr val="tx1"/>
                </a:solidFill>
                <a:latin typeface="Calibri Light" pitchFamily="34" charset="0"/>
                <a:cs typeface="Calibri Light" pitchFamily="34" charset="0"/>
              </a:rPr>
              <a:t>Tehnika je koja iskorištava sklonost pojedinca da vjeruje osobama od autoriteta i organizacijama koje smatra legitimnima.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800" b="1" dirty="0">
                <a:solidFill>
                  <a:schemeClr val="tx1"/>
                </a:solidFill>
                <a:latin typeface="Calibri Light" pitchFamily="34" charset="0"/>
                <a:cs typeface="Calibri Light" pitchFamily="34" charset="0"/>
              </a:rPr>
              <a:t>Načini kojima se prijevarnim porukama daje kredibilitet su lažno predstavljanje, korištenje profesionalnog jezika i stručnih termina.</a:t>
            </a:r>
            <a:endParaRPr lang="hr-HR" sz="2800" dirty="0">
              <a:solidFill>
                <a:schemeClr val="tx1"/>
              </a:solidFill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1596" y="1220051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solidFill>
                  <a:srgbClr val="C63A58"/>
                </a:solidFill>
                <a:latin typeface="Calibri Light" pitchFamily="34" charset="0"/>
                <a:cs typeface="Calibri Light" pitchFamily="34" charset="0"/>
              </a:rPr>
              <a:t>Kredibilitet izvora</a:t>
            </a:r>
          </a:p>
        </p:txBody>
      </p:sp>
    </p:spTree>
    <p:extLst>
      <p:ext uri="{BB962C8B-B14F-4D97-AF65-F5344CB8AC3E}">
        <p14:creationId xmlns:p14="http://schemas.microsoft.com/office/powerpoint/2010/main" val="38639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>
                <a:solidFill>
                  <a:srgbClr val="C63A58"/>
                </a:solidFill>
                <a:latin typeface="Calibri Light" pitchFamily="34" charset="0"/>
                <a:cs typeface="Calibri Light" pitchFamily="34" charset="0"/>
              </a:rPr>
              <a:t>Socijalni konsenzus</a:t>
            </a:r>
          </a:p>
        </p:txBody>
      </p:sp>
      <p:sp>
        <p:nvSpPr>
          <p:cNvPr id="12" name="Rezervirano mjesto sadržaja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/>
              <a:t>Jedan od načina na koji prevaranti utječu na žrtve financijskih prijevara.</a:t>
            </a:r>
          </a:p>
          <a:p>
            <a:r>
              <a:rPr lang="hr-HR" sz="2800" dirty="0"/>
              <a:t>Što nam se više čini da veći broj ljudi ima neki stav ili se ponaša na neki način, veća je vjerojatnost da ćemo im se pridružiti.</a:t>
            </a:r>
          </a:p>
          <a:p>
            <a:r>
              <a:rPr lang="hr-HR" sz="2800" dirty="0"/>
              <a:t>Prevaranti zato često navode velik broj osoba koji su profitirali od njihove ponude </a:t>
            </a:r>
            <a:r>
              <a:rPr lang="hr-HR" sz="2800" dirty="0" err="1"/>
              <a:t>illi</a:t>
            </a:r>
            <a:r>
              <a:rPr lang="hr-HR" sz="2800" dirty="0"/>
              <a:t> pružaju lažne izjave „sretnih dobitnika” </a:t>
            </a:r>
          </a:p>
        </p:txBody>
      </p:sp>
    </p:spTree>
    <p:extLst>
      <p:ext uri="{BB962C8B-B14F-4D97-AF65-F5344CB8AC3E}">
        <p14:creationId xmlns:p14="http://schemas.microsoft.com/office/powerpoint/2010/main" val="2629206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>
                <a:solidFill>
                  <a:srgbClr val="C63A58"/>
                </a:solidFill>
                <a:latin typeface="Calibri Light" pitchFamily="34" charset="0"/>
                <a:cs typeface="Calibri Light" pitchFamily="34" charset="0"/>
              </a:rPr>
              <a:t>Reciprocitet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sz="2400" b="1" dirty="0">
              <a:solidFill>
                <a:srgbClr val="C63A58"/>
              </a:solidFill>
              <a:latin typeface="Calibri Light" pitchFamily="34" charset="0"/>
              <a:cs typeface="Calibri Light" pitchFamily="34" charset="0"/>
            </a:endParaRPr>
          </a:p>
          <a:p>
            <a:r>
              <a:rPr lang="hr-HR" sz="2400" dirty="0">
                <a:latin typeface="Calibri Light" pitchFamily="34" charset="0"/>
                <a:cs typeface="Calibri Light" pitchFamily="34" charset="0"/>
              </a:rPr>
              <a:t>Fenomen kod kojeg se očekuje da ćemo na pozitivnu gestu odgovoriti drugom pozitivnom gestom.</a:t>
            </a:r>
          </a:p>
          <a:p>
            <a:r>
              <a:rPr lang="hr-HR" sz="2400" dirty="0">
                <a:latin typeface="Calibri Light" pitchFamily="34" charset="0"/>
                <a:cs typeface="Calibri Light" pitchFamily="34" charset="0"/>
              </a:rPr>
              <a:t>Prevaranti koriste ovu tehniku tako da nam najprije poklone nešto zbog čega ćemo biti skloniji uzvratiti im uslugu i, na primjer, uložiti u njihov posao. 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06"/>
          <a:stretch/>
        </p:blipFill>
        <p:spPr bwMode="auto">
          <a:xfrm>
            <a:off x="1331640" y="4149080"/>
            <a:ext cx="6336704" cy="3358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8245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1057</Words>
  <Application>Microsoft Office PowerPoint</Application>
  <PresentationFormat>On-screen Show (4:3)</PresentationFormat>
  <Paragraphs>88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Candara Light</vt:lpstr>
      <vt:lpstr>Office Theme</vt:lpstr>
      <vt:lpstr>PowerPoint Presentation</vt:lpstr>
      <vt:lpstr>Povijest financijskih prijevara</vt:lpstr>
      <vt:lpstr>Što su financijske prijevare i kada su nastale?</vt:lpstr>
      <vt:lpstr>PowerPoint Presentation</vt:lpstr>
      <vt:lpstr>Fantomsko bogatstvo</vt:lpstr>
      <vt:lpstr>Taktika oskudnosti</vt:lpstr>
      <vt:lpstr>PowerPoint Presentation</vt:lpstr>
      <vt:lpstr>Socijalni konsenzus</vt:lpstr>
      <vt:lpstr>Reciprocitet</vt:lpstr>
      <vt:lpstr>Vrste financijskih prijevara</vt:lpstr>
      <vt:lpstr>Ponzijeva shema</vt:lpstr>
      <vt:lpstr>Piramidalna shema</vt:lpstr>
      <vt:lpstr>Lažni brokeri i investicijski savjetnici</vt:lpstr>
      <vt:lpstr>Masovna marketinška kampanja</vt:lpstr>
      <vt:lpstr>Krađa identiteta</vt:lpstr>
      <vt:lpstr>Vishing</vt:lpstr>
      <vt:lpstr>Krivotvorene mrežne stranice banaka</vt:lpstr>
      <vt:lpstr>Prijevara s kuririma</vt:lpstr>
      <vt:lpstr>Malware</vt:lpstr>
      <vt:lpstr>Prijevare prilikom internetske kupovine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Marina</dc:creator>
  <cp:lastModifiedBy>Marina Ivkić Pejić</cp:lastModifiedBy>
  <cp:revision>42</cp:revision>
  <cp:lastPrinted>2021-10-14T08:03:22Z</cp:lastPrinted>
  <dcterms:created xsi:type="dcterms:W3CDTF">2021-10-09T14:17:05Z</dcterms:created>
  <dcterms:modified xsi:type="dcterms:W3CDTF">2024-11-20T17:02:31Z</dcterms:modified>
</cp:coreProperties>
</file>