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  <p:sldMasterId id="2147483984" r:id="rId3"/>
    <p:sldMasterId id="2147483996" r:id="rId4"/>
    <p:sldMasterId id="2147484020" r:id="rId5"/>
    <p:sldMasterId id="2147484032" r:id="rId6"/>
    <p:sldMasterId id="2147484044" r:id="rId7"/>
    <p:sldMasterId id="2147484056" r:id="rId8"/>
  </p:sldMasterIdLst>
  <p:sldIdLst>
    <p:sldId id="256" r:id="rId9"/>
    <p:sldId id="258" r:id="rId10"/>
    <p:sldId id="257" r:id="rId11"/>
    <p:sldId id="259" r:id="rId12"/>
    <p:sldId id="274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0" clrIdx="0">
    <p:extLst>
      <p:ext uri="{19B8F6BF-5375-455C-9EA6-DF929625EA0E}">
        <p15:presenceInfo xmlns:p15="http://schemas.microsoft.com/office/powerpoint/2012/main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5118" autoAdjust="0"/>
  </p:normalViewPr>
  <p:slideViewPr>
    <p:cSldViewPr>
      <p:cViewPr varScale="1">
        <p:scale>
          <a:sx n="79" d="100"/>
          <a:sy n="79" d="100"/>
        </p:scale>
        <p:origin x="-34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97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93" y="4421145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20031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20031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43" y="1030147"/>
            <a:ext cx="1979271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87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87" y="442113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2001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2001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5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74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84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74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1207431" y="60193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86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8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31" y="60193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312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13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86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34" y="1030147"/>
            <a:ext cx="1979271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85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85" y="4421127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20013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20013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47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741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81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741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65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1207431" y="601930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82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81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31" y="601930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309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135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82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31" y="1030147"/>
            <a:ext cx="1979271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81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81" y="442112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2000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2000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4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73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77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73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1207431" y="60192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76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7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31" y="60192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305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12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76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27" y="1030147"/>
            <a:ext cx="1979271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69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69" y="4421103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89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19989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23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717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65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717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749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93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749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1207431" y="601906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58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57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31" y="601906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93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111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58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15" y="1030147"/>
            <a:ext cx="1979271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58"/>
            <a:ext cx="103632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62159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653038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3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880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463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9338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9338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044871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927610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65719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66733" y="27307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94061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00444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43550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11785600" y="274664"/>
            <a:ext cx="36576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12800" y="274664"/>
            <a:ext cx="107696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31974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62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62" y="4421093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79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19979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13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707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8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707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1207431" y="601896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48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47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31" y="601896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86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101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48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9" y="1030147"/>
            <a:ext cx="1979271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1207431" y="601935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900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99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31" y="601935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317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143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900"/>
            <a:ext cx="4658219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537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58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5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225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543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537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57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5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21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54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534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54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53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207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538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52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50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5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20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53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510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38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51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83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514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09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165600" y="635638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737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469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500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31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50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73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504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F550FA-4C8C-42FC-92EF-9F96679653C3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D73126-7789-4FA1-8552-CDFB4D26CE4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4" y="-115503"/>
            <a:ext cx="12191999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063552" y="908721"/>
            <a:ext cx="7916416" cy="211814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NOVAC, PLATNI PROMET I OBRAČUNSKA DAVANJA</a:t>
            </a:r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>
          <a:xfrm>
            <a:off x="6312024" y="3935590"/>
            <a:ext cx="6912768" cy="2589754"/>
          </a:xfrm>
        </p:spPr>
        <p:txBody>
          <a:bodyPr>
            <a:normAutofit/>
          </a:bodyPr>
          <a:lstStyle/>
          <a:p>
            <a:pPr algn="l"/>
            <a:r>
              <a:rPr lang="hr-HR" sz="2400" b="1" dirty="0" smtClean="0">
                <a:solidFill>
                  <a:srgbClr val="FF0000"/>
                </a:solidFill>
              </a:rPr>
              <a:t>Prezentaciju izradila: Martina Žagar, </a:t>
            </a:r>
            <a:r>
              <a:rPr lang="hr-HR" sz="2400" b="1" dirty="0" err="1" smtClean="0">
                <a:solidFill>
                  <a:srgbClr val="FF0000"/>
                </a:solidFill>
              </a:rPr>
              <a:t>mag.oec</a:t>
            </a:r>
            <a:endParaRPr lang="hr-HR" sz="2400" b="1" dirty="0" smtClean="0">
              <a:solidFill>
                <a:srgbClr val="FF0000"/>
              </a:solidFill>
            </a:endParaRPr>
          </a:p>
          <a:p>
            <a:pPr algn="l"/>
            <a:r>
              <a:rPr lang="hr-HR" sz="2400" b="1" dirty="0">
                <a:solidFill>
                  <a:srgbClr val="FF0000"/>
                </a:solidFill>
              </a:rPr>
              <a:t>Ishodi:</a:t>
            </a:r>
            <a:r>
              <a:rPr lang="hr-HR" sz="2400" b="1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hr-HR" sz="2400" b="1" dirty="0">
                <a:solidFill>
                  <a:srgbClr val="FF0000"/>
                </a:solidFill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</a:rPr>
              <a:t>- prepoznati važnost i vrijednost novca</a:t>
            </a:r>
          </a:p>
          <a:p>
            <a:pPr algn="l"/>
            <a:r>
              <a:rPr lang="hr-HR" sz="2400" b="1" dirty="0">
                <a:solidFill>
                  <a:srgbClr val="FF0000"/>
                </a:solidFill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</a:rPr>
              <a:t>- razlikovati financijske pojmove </a:t>
            </a:r>
          </a:p>
          <a:p>
            <a:pPr algn="l"/>
            <a:r>
              <a:rPr lang="hr-HR" sz="2400" b="1" dirty="0">
                <a:solidFill>
                  <a:srgbClr val="FF0000"/>
                </a:solidFill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</a:rPr>
              <a:t>- prikazati promjene novčanih sredstava</a:t>
            </a:r>
            <a:endParaRPr lang="hr-H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8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0"/>
            <a:ext cx="8208912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83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NOVAC U BLAGAJNI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Gotovinsko novčano poslovanje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Uplata i isplata gotovine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647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332656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Primjer knjiženja</a:t>
            </a: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Saldo na računu Kupci u zemlji – 121     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    14.800,00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Nalogom blagajni za isplatu broj 30 – isplaćeno je porto-blagajni 1.500,00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Kupac je u gotovini podmirio račun broj 49 u iznosu 4.800,00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Blagajna prodavaonice broj 2 položila je utržak u glavnu blagajnu u iznosu 13.460,00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Iz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glavne je blagajne za najamninu isplaćeno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500,00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€.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Prema blagajničkom izvješću porto-blagajne za poštanske vrijednosnice isplaćeno je 1.300,00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€.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368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427440"/>
            <a:ext cx="813690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4941168"/>
            <a:ext cx="646308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85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DEVIZNA BLAGAJNA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Gotovina u stranim valutama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Službena putovanja u inozemstvo, pružanje usluga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858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63552" y="377280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Primjer knjiženja</a:t>
            </a:r>
            <a:endParaRPr lang="hr-HR" dirty="0"/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Saldo je na računu Glavna blagajna 135.000,00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Trgovačko društvo Promet iz Zagreba podignutih 130.000,00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u gotovini za isplatu plaća, koje nije isplatila, polaže na račun pologa (depozita).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Nakon 15 dana Promet podiže za plaće na nalog za isplatu 130.000,00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Iz blagajne su isplaćene plaće djelatnicima u iznosu 130.000,00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€.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Promet je sa žiro računa banci za kupnju 939,85 eura doznačio 7.000,00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€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Kupljene devize za 7.000,00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€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uplaćuju se u deviznu blagajnu.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Isplata putnog predujma djelatniku A. Horvatu za put u inozemstvo u iznosu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7.000,00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€.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550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75522" y="692701"/>
            <a:ext cx="8642180" cy="56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39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ZAKLJUČAK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platni promet i obračunska plaćanja čine neraskidivu cjelinu koja je značajna za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fukcioniranje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modernog gospodarstva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razvojem teh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oloških inovacija i zakonskih okvira nastavit će oblikovati budućnost globalnih financija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91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5720" y="505272"/>
            <a:ext cx="5256584" cy="114300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hr-HR" sz="4000" dirty="0" smtClean="0">
                <a:latin typeface="Times New Roman" pitchFamily="18" charset="0"/>
                <a:cs typeface="Times New Roman" pitchFamily="18" charset="0"/>
              </a:rPr>
              <a:t>   PLATNI PROMET</a:t>
            </a:r>
            <a:endParaRPr lang="hr-H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45" y="1988844"/>
            <a:ext cx="10166875" cy="3312367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Obuhvaća prijenos novčanih sredstava s računa dužnika na račun vjerovnika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Platne usluge poslovi koji omogućuju polaganje i podizanje gotova novca s računa za plaćanje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Bezgotovinsko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 gotovinsko plaćanje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Dijelimo ga prema: </a:t>
            </a:r>
          </a:p>
          <a:p>
            <a:pPr marL="514350" indent="-514350"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    1. vrsti novčanih sredstava</a:t>
            </a:r>
          </a:p>
          <a:p>
            <a:pPr marL="514350" indent="-514350"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    2. načinu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provedbe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33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15680" y="332656"/>
            <a:ext cx="5184576" cy="114300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OPĆENITO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51384" y="1988894"/>
            <a:ext cx="10382944" cy="218883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sz="2800" b="1" dirty="0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: sredstvo razmjene</a:t>
            </a:r>
            <a:endParaRPr lang="hr-H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800" b="1" dirty="0">
                <a:latin typeface="Times New Roman" pitchFamily="18" charset="0"/>
                <a:cs typeface="Times New Roman" pitchFamily="18" charset="0"/>
              </a:rPr>
              <a:t>Platni promet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: sva plaćanja sa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svrhom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podmirenja novčanih dugova</a:t>
            </a:r>
          </a:p>
          <a:p>
            <a:r>
              <a:rPr lang="hr-HR" sz="2800" b="1" dirty="0">
                <a:latin typeface="Times New Roman" pitchFamily="18" charset="0"/>
                <a:cs typeface="Times New Roman" pitchFamily="18" charset="0"/>
              </a:rPr>
              <a:t>Obračunska davanja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: namira bez uporabe novca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312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39616" y="274638"/>
            <a:ext cx="648072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ŽIRO RAČUN PRIJELAZNI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00" y="1600204"/>
            <a:ext cx="10742984" cy="4205063"/>
          </a:xfrm>
          <a:noFill/>
          <a:ln>
            <a:noFill/>
          </a:ln>
        </p:spPr>
        <p:txBody>
          <a:bodyPr>
            <a:normAutofit fontScale="92500"/>
          </a:bodyPr>
          <a:lstStyle/>
          <a:p>
            <a:pPr>
              <a:lnSpc>
                <a:spcPct val="170000"/>
              </a:lnSpc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Novčana sredstva su dio kratkotrajne imovine koja služi za obavljanje poduzetničkih aktivnosti</a:t>
            </a:r>
          </a:p>
          <a:p>
            <a:pPr>
              <a:lnSpc>
                <a:spcPct val="170000"/>
              </a:lnSpc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Pomoćni račun</a:t>
            </a:r>
          </a:p>
          <a:p>
            <a:pPr>
              <a:lnSpc>
                <a:spcPct val="170000"/>
              </a:lnSpc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Služi za privremena (prijelazna) knjiženja u svezi s podizanjem gotovine na žiroračunu za blagajnu i polaganjem gotovine iz blagajne na žiro račun</a:t>
            </a:r>
            <a:endParaRPr lang="hr-H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sz="2800" dirty="0">
              <a:latin typeface="Times New Roman" pitchFamily="18" charset="0"/>
              <a:cs typeface="Times New Roman" pitchFamily="18" charset="0"/>
            </a:endParaRPr>
          </a:p>
          <a:p>
            <a:endParaRPr lang="hr-HR" sz="2800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566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Primjer knjiženja uplate i isplate gotovine sa žiro računa:</a:t>
            </a: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Trgovačko društvo Dunja iz Zagreba ima na kontima glavne knjige ova stanja: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     1000 – Žiro račun                     560.000,00 €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     1020 – Glavna blagajna               54.000,00 €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40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764705"/>
            <a:ext cx="8229600" cy="5361459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U promatranom razdoblju nastale su sljedeće poslovne promjene:</a:t>
            </a:r>
          </a:p>
          <a:p>
            <a:pPr marL="0" indent="0">
              <a:buNone/>
            </a:pPr>
            <a:endParaRPr lang="hr-HR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Iz blagajne je nalogom za uplatu na žiroračun položeno 40.000,00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€</a:t>
            </a:r>
            <a:endParaRPr lang="hr-HR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Knjiži se izvadak sa žiroračuna u svezi s uplatom 40.000,00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Za isplatu plaća za protekli mjesec nalogom za isplatu podignuto je 80.000,00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i blagajničkom uplatnicom br. 27 uplaćeno u glavnu blagajnu.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Knjiži se izvadak sa žiroračuna u svezi s isplatom 80.000,00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2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9456" y="1052736"/>
            <a:ext cx="914400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17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35560" y="476672"/>
            <a:ext cx="8229600" cy="1143000"/>
          </a:xfrm>
        </p:spPr>
        <p:txBody>
          <a:bodyPr>
            <a:normAutofit/>
          </a:bodyPr>
          <a:lstStyle/>
          <a:p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AKREDITIVI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Garantira plaćanje ugovorene obveze</a:t>
            </a:r>
            <a:endParaRPr lang="hr-HR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Primjer knjiženja:</a:t>
            </a:r>
          </a:p>
          <a:p>
            <a:pPr marL="0" indent="0">
              <a:buNone/>
            </a:pP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Trgovačko društvo Metal d.o.o. iz Osijeka ugovara isporuku materijala za društvo Sila d.o.o. iz Zagreba uz osiguranje plaćanja neopozivim dokumentarnim akreditivom. Ugovorena je vrijednost isporuke 240.000,00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(+ PDV) franko skladište dobavljača.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54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Metal d.o.o. prima obavijest o otvorenom neopozivome dokumentarnom akreditivu 300.000,00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3600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Metal d.o.o. isporučuje po računu broj 93 materijal u vrijednosti 312.500,00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( isporuka 250.000,00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PDV 25% 62.500,00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Metal d.o.o. prezentira banci račun 93 (s potvrdom preuzimanja od kupca Sila d.o.o.) I provodi naplata iz otvorenog neopozivog akreditiva-dio računa u visini od 300.000,00 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€. </a:t>
            </a:r>
            <a:endParaRPr lang="hr-HR" sz="3600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Knjiži se zatvaranje </a:t>
            </a:r>
            <a:r>
              <a:rPr lang="hr-HR" sz="3600" dirty="0" err="1">
                <a:latin typeface="Times New Roman" pitchFamily="18" charset="0"/>
                <a:cs typeface="Times New Roman" pitchFamily="18" charset="0"/>
              </a:rPr>
              <a:t>izvanbilančne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 evidencije za iskorišteni akreditiv.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Knjiži se izvadak sa žiroračuna da je naplaćena razlika po računu broj 93.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276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</TotalTime>
  <Words>605</Words>
  <Application>Microsoft Office PowerPoint</Application>
  <PresentationFormat>Široki zaslon</PresentationFormat>
  <Paragraphs>72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8</vt:i4>
      </vt:variant>
      <vt:variant>
        <vt:lpstr>Naslovi slajdova</vt:lpstr>
      </vt:variant>
      <vt:variant>
        <vt:i4>17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Wingdings 2</vt:lpstr>
      <vt:lpstr>Austin</vt:lpstr>
      <vt:lpstr>1_Austin</vt:lpstr>
      <vt:lpstr>2_Austin</vt:lpstr>
      <vt:lpstr>3_Austin</vt:lpstr>
      <vt:lpstr>5_Austin</vt:lpstr>
      <vt:lpstr>Tema sustava Office</vt:lpstr>
      <vt:lpstr>4_Austin</vt:lpstr>
      <vt:lpstr>6_Austin</vt:lpstr>
      <vt:lpstr>NOVAC, PLATNI PROMET I OBRAČUNSKA DAVANJA</vt:lpstr>
      <vt:lpstr>   PLATNI PROMET</vt:lpstr>
      <vt:lpstr>OPĆENITO</vt:lpstr>
      <vt:lpstr>ŽIRO RAČUN PRIJELAZNI </vt:lpstr>
      <vt:lpstr>Primjer!</vt:lpstr>
      <vt:lpstr>PowerPointova prezentacija</vt:lpstr>
      <vt:lpstr>PowerPointova prezentacija</vt:lpstr>
      <vt:lpstr>AKREDITIVI</vt:lpstr>
      <vt:lpstr>PowerPointova prezentacija</vt:lpstr>
      <vt:lpstr>PowerPointova prezentacija</vt:lpstr>
      <vt:lpstr>NOVAC U BLAGAJNI</vt:lpstr>
      <vt:lpstr>PowerPointova prezentacija</vt:lpstr>
      <vt:lpstr>PowerPointova prezentacija</vt:lpstr>
      <vt:lpstr>DEVIZNA BLAGAJNA</vt:lpstr>
      <vt:lpstr>PowerPointova prezentacija</vt:lpstr>
      <vt:lpstr>PowerPointova prezentacija</vt:lpstr>
      <vt:lpstr>ZAKLJUČAK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NOVAC, PLATNI PROMET I OBRAČUNSKA DAVANJA</dc:title>
  <dc:creator>Luka</dc:creator>
  <cp:lastModifiedBy>Korisnik</cp:lastModifiedBy>
  <cp:revision>37</cp:revision>
  <dcterms:created xsi:type="dcterms:W3CDTF">2019-06-03T08:54:04Z</dcterms:created>
  <dcterms:modified xsi:type="dcterms:W3CDTF">2025-05-07T08:35:51Z</dcterms:modified>
</cp:coreProperties>
</file>