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20"/>
  </p:notesMasterIdLst>
  <p:sldIdLst>
    <p:sldId id="256" r:id="rId2"/>
    <p:sldId id="257" r:id="rId3"/>
    <p:sldId id="259" r:id="rId4"/>
    <p:sldId id="258" r:id="rId5"/>
    <p:sldId id="261" r:id="rId6"/>
    <p:sldId id="272" r:id="rId7"/>
    <p:sldId id="260" r:id="rId8"/>
    <p:sldId id="262" r:id="rId9"/>
    <p:sldId id="263" r:id="rId10"/>
    <p:sldId id="265" r:id="rId11"/>
    <p:sldId id="264" r:id="rId12"/>
    <p:sldId id="267" r:id="rId13"/>
    <p:sldId id="266" r:id="rId14"/>
    <p:sldId id="268" r:id="rId15"/>
    <p:sldId id="269" r:id="rId16"/>
    <p:sldId id="273" r:id="rId17"/>
    <p:sldId id="270" r:id="rId18"/>
    <p:sldId id="274" r:id="rId19"/>
  </p:sldIdLst>
  <p:sldSz cx="12192000" cy="6858000"/>
  <p:notesSz cx="6797675" cy="9928225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rednji stil 2 - Isticanj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799B23B-EC83-4686-B30A-512413B5E67A}" styleName="Svijetli stil 3 - Isticanj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9" d="100"/>
          <a:sy n="89" d="100"/>
        </p:scale>
        <p:origin x="37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DC25AC-3B82-43D3-8C50-9D02ED1F75FF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95F3C30F-F46E-409C-A8E3-1EB73BDA42C3}">
      <dgm:prSet phldrT="[Tekst]" custT="1"/>
      <dgm:spPr/>
      <dgm:t>
        <a:bodyPr/>
        <a:lstStyle/>
        <a:p>
          <a:r>
            <a:rPr lang="hr-HR" sz="1100" dirty="0"/>
            <a:t>Predznanje/evokacija/ideje</a:t>
          </a:r>
          <a:r>
            <a:rPr lang="hr-HR" sz="1200" dirty="0"/>
            <a:t> učenika</a:t>
          </a:r>
        </a:p>
      </dgm:t>
    </dgm:pt>
    <dgm:pt modelId="{23FDD79C-951D-4AED-B88E-C7C8F7EAAB0F}" type="parTrans" cxnId="{1EED2748-FB10-43EA-BF8F-9F5F0895E878}">
      <dgm:prSet/>
      <dgm:spPr/>
      <dgm:t>
        <a:bodyPr/>
        <a:lstStyle/>
        <a:p>
          <a:endParaRPr lang="hr-HR"/>
        </a:p>
      </dgm:t>
    </dgm:pt>
    <dgm:pt modelId="{64988B2F-68DC-4A48-BC78-54D84240DE4D}" type="sibTrans" cxnId="{1EED2748-FB10-43EA-BF8F-9F5F0895E878}">
      <dgm:prSet/>
      <dgm:spPr/>
      <dgm:t>
        <a:bodyPr/>
        <a:lstStyle/>
        <a:p>
          <a:endParaRPr lang="hr-HR"/>
        </a:p>
      </dgm:t>
    </dgm:pt>
    <dgm:pt modelId="{09C4A4BE-59B5-4B37-BBEE-93B7D430C92D}">
      <dgm:prSet phldrT="[Tekst]" custT="1"/>
      <dgm:spPr/>
      <dgm:t>
        <a:bodyPr/>
        <a:lstStyle/>
        <a:p>
          <a:r>
            <a:rPr lang="hr-HR" sz="1200" dirty="0"/>
            <a:t>Usmjeravanje </a:t>
          </a:r>
          <a:r>
            <a:rPr lang="hr-HR" sz="1100" dirty="0"/>
            <a:t>zadacima</a:t>
          </a:r>
          <a:r>
            <a:rPr lang="hr-HR" sz="1200" dirty="0"/>
            <a:t> i ciljanim skupinama</a:t>
          </a:r>
        </a:p>
      </dgm:t>
    </dgm:pt>
    <dgm:pt modelId="{D7BF4897-4221-4808-9D53-0FC9BCE4198A}" type="parTrans" cxnId="{C1DE0050-28FB-4420-A8BC-9C70CA0285A8}">
      <dgm:prSet/>
      <dgm:spPr/>
      <dgm:t>
        <a:bodyPr/>
        <a:lstStyle/>
        <a:p>
          <a:endParaRPr lang="hr-HR"/>
        </a:p>
      </dgm:t>
    </dgm:pt>
    <dgm:pt modelId="{2278A8E1-04B1-4010-8038-F98BCC1C6B98}" type="sibTrans" cxnId="{C1DE0050-28FB-4420-A8BC-9C70CA0285A8}">
      <dgm:prSet/>
      <dgm:spPr/>
      <dgm:t>
        <a:bodyPr/>
        <a:lstStyle/>
        <a:p>
          <a:endParaRPr lang="hr-HR"/>
        </a:p>
      </dgm:t>
    </dgm:pt>
    <dgm:pt modelId="{59893B40-2361-447C-852D-1E7A7B6C1660}">
      <dgm:prSet phldrT="[Tekst]"/>
      <dgm:spPr/>
      <dgm:t>
        <a:bodyPr/>
        <a:lstStyle/>
        <a:p>
          <a:r>
            <a:rPr lang="hr-HR" dirty="0"/>
            <a:t>Podrška i vođenje</a:t>
          </a:r>
        </a:p>
        <a:p>
          <a:r>
            <a:rPr lang="hr-HR" dirty="0"/>
            <a:t>Pojašnjavanje </a:t>
          </a:r>
        </a:p>
      </dgm:t>
    </dgm:pt>
    <dgm:pt modelId="{D494AEFB-69B2-4532-92E6-4759B7BF9FA1}" type="parTrans" cxnId="{CA531930-866F-41BA-A5A7-CC8DBE6DE5CA}">
      <dgm:prSet/>
      <dgm:spPr/>
      <dgm:t>
        <a:bodyPr/>
        <a:lstStyle/>
        <a:p>
          <a:endParaRPr lang="hr-HR"/>
        </a:p>
      </dgm:t>
    </dgm:pt>
    <dgm:pt modelId="{2DF0539D-369D-44EF-958D-5944AE13A0E7}" type="sibTrans" cxnId="{CA531930-866F-41BA-A5A7-CC8DBE6DE5CA}">
      <dgm:prSet/>
      <dgm:spPr/>
      <dgm:t>
        <a:bodyPr/>
        <a:lstStyle/>
        <a:p>
          <a:endParaRPr lang="hr-HR"/>
        </a:p>
      </dgm:t>
    </dgm:pt>
    <dgm:pt modelId="{597DACFC-1ACE-447B-B1AC-82EFBF4E5AC7}">
      <dgm:prSet phldrT="[Tekst]" custT="1"/>
      <dgm:spPr/>
      <dgm:t>
        <a:bodyPr/>
        <a:lstStyle/>
        <a:p>
          <a:r>
            <a:rPr lang="hr-HR" sz="1100" dirty="0"/>
            <a:t>Povratna informacija/rezultat/izvješćivanje</a:t>
          </a:r>
        </a:p>
      </dgm:t>
    </dgm:pt>
    <dgm:pt modelId="{86214C9D-13D6-4CF1-A3BB-14F77D30F5B1}" type="parTrans" cxnId="{32F98E42-4E21-4995-B78F-0EEE54B65B01}">
      <dgm:prSet/>
      <dgm:spPr/>
      <dgm:t>
        <a:bodyPr/>
        <a:lstStyle/>
        <a:p>
          <a:endParaRPr lang="hr-HR"/>
        </a:p>
      </dgm:t>
    </dgm:pt>
    <dgm:pt modelId="{08540B7D-E59A-4ED7-99A7-C824ED1A4847}" type="sibTrans" cxnId="{32F98E42-4E21-4995-B78F-0EEE54B65B01}">
      <dgm:prSet/>
      <dgm:spPr/>
      <dgm:t>
        <a:bodyPr/>
        <a:lstStyle/>
        <a:p>
          <a:endParaRPr lang="hr-HR"/>
        </a:p>
      </dgm:t>
    </dgm:pt>
    <dgm:pt modelId="{B90D5A31-B71D-4EAA-B1E9-8B19C706D4B9}">
      <dgm:prSet phldrT="[Tekst]" custT="1"/>
      <dgm:spPr/>
      <dgm:t>
        <a:bodyPr/>
        <a:lstStyle/>
        <a:p>
          <a:r>
            <a:rPr lang="hr-HR" sz="1100" dirty="0"/>
            <a:t>Vrednovanje</a:t>
          </a:r>
        </a:p>
      </dgm:t>
    </dgm:pt>
    <dgm:pt modelId="{A7C2E139-A402-4043-BCC4-5C581DA8E20F}" type="parTrans" cxnId="{6D1E8456-A19B-40CB-9FFE-8A94C99C3987}">
      <dgm:prSet/>
      <dgm:spPr/>
      <dgm:t>
        <a:bodyPr/>
        <a:lstStyle/>
        <a:p>
          <a:endParaRPr lang="hr-HR"/>
        </a:p>
      </dgm:t>
    </dgm:pt>
    <dgm:pt modelId="{965BD54E-632B-44A1-8965-0352C2EC3ABF}" type="sibTrans" cxnId="{6D1E8456-A19B-40CB-9FFE-8A94C99C3987}">
      <dgm:prSet/>
      <dgm:spPr/>
      <dgm:t>
        <a:bodyPr/>
        <a:lstStyle/>
        <a:p>
          <a:endParaRPr lang="hr-HR"/>
        </a:p>
      </dgm:t>
    </dgm:pt>
    <dgm:pt modelId="{8E98AE83-A13C-464C-BDDC-C8E0F6A60A81}" type="pres">
      <dgm:prSet presAssocID="{56DC25AC-3B82-43D3-8C50-9D02ED1F75F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08CDEA95-0138-45A8-8663-60890B128A4B}" type="pres">
      <dgm:prSet presAssocID="{56DC25AC-3B82-43D3-8C50-9D02ED1F75FF}" presName="cycle" presStyleCnt="0"/>
      <dgm:spPr/>
    </dgm:pt>
    <dgm:pt modelId="{81E23A40-D737-4211-884B-885524A96D9B}" type="pres">
      <dgm:prSet presAssocID="{95F3C30F-F46E-409C-A8E3-1EB73BDA42C3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71F9C0F6-2601-4C56-9022-1CC3FF80FBF3}" type="pres">
      <dgm:prSet presAssocID="{64988B2F-68DC-4A48-BC78-54D84240DE4D}" presName="sibTransFirstNode" presStyleLbl="bgShp" presStyleIdx="0" presStyleCnt="1"/>
      <dgm:spPr/>
      <dgm:t>
        <a:bodyPr/>
        <a:lstStyle/>
        <a:p>
          <a:endParaRPr lang="hr-HR"/>
        </a:p>
      </dgm:t>
    </dgm:pt>
    <dgm:pt modelId="{87CEFB8F-5354-4AD2-9B9C-74367503E50F}" type="pres">
      <dgm:prSet presAssocID="{09C4A4BE-59B5-4B37-BBEE-93B7D430C92D}" presName="nodeFollowingNodes" presStyleLbl="node1" presStyleIdx="1" presStyleCnt="5" custRadScaleRad="98876" custRadScaleInc="1398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62E9128-E88D-4B4E-9571-F1D41E3FD1E4}" type="pres">
      <dgm:prSet presAssocID="{59893B40-2361-447C-852D-1E7A7B6C1660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D8807AC-6612-4B8A-BF60-D6BE13751B83}" type="pres">
      <dgm:prSet presAssocID="{597DACFC-1ACE-447B-B1AC-82EFBF4E5AC7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48B89FF-EC6D-4A9F-BFB7-AB2EC2547D2B}" type="pres">
      <dgm:prSet presAssocID="{B90D5A31-B71D-4EAA-B1E9-8B19C706D4B9}" presName="nodeFollowingNodes" presStyleLbl="node1" presStyleIdx="4" presStyleCnt="5" custRadScaleRad="95959" custRadScaleInc="-12888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CA531930-866F-41BA-A5A7-CC8DBE6DE5CA}" srcId="{56DC25AC-3B82-43D3-8C50-9D02ED1F75FF}" destId="{59893B40-2361-447C-852D-1E7A7B6C1660}" srcOrd="2" destOrd="0" parTransId="{D494AEFB-69B2-4532-92E6-4759B7BF9FA1}" sibTransId="{2DF0539D-369D-44EF-958D-5944AE13A0E7}"/>
    <dgm:cxn modelId="{97EC010C-DE29-4670-8B10-65D0D617CD8B}" type="presOf" srcId="{597DACFC-1ACE-447B-B1AC-82EFBF4E5AC7}" destId="{FD8807AC-6612-4B8A-BF60-D6BE13751B83}" srcOrd="0" destOrd="0" presId="urn:microsoft.com/office/officeart/2005/8/layout/cycle3"/>
    <dgm:cxn modelId="{47399E90-384E-4E81-92D0-3C7C52849A8F}" type="presOf" srcId="{56DC25AC-3B82-43D3-8C50-9D02ED1F75FF}" destId="{8E98AE83-A13C-464C-BDDC-C8E0F6A60A81}" srcOrd="0" destOrd="0" presId="urn:microsoft.com/office/officeart/2005/8/layout/cycle3"/>
    <dgm:cxn modelId="{33B0764A-9C86-409F-B2B4-4C0C5B647C25}" type="presOf" srcId="{95F3C30F-F46E-409C-A8E3-1EB73BDA42C3}" destId="{81E23A40-D737-4211-884B-885524A96D9B}" srcOrd="0" destOrd="0" presId="urn:microsoft.com/office/officeart/2005/8/layout/cycle3"/>
    <dgm:cxn modelId="{261D9E7E-69C1-4234-A6B0-7ACA7310E275}" type="presOf" srcId="{B90D5A31-B71D-4EAA-B1E9-8B19C706D4B9}" destId="{848B89FF-EC6D-4A9F-BFB7-AB2EC2547D2B}" srcOrd="0" destOrd="0" presId="urn:microsoft.com/office/officeart/2005/8/layout/cycle3"/>
    <dgm:cxn modelId="{1EED2748-FB10-43EA-BF8F-9F5F0895E878}" srcId="{56DC25AC-3B82-43D3-8C50-9D02ED1F75FF}" destId="{95F3C30F-F46E-409C-A8E3-1EB73BDA42C3}" srcOrd="0" destOrd="0" parTransId="{23FDD79C-951D-4AED-B88E-C7C8F7EAAB0F}" sibTransId="{64988B2F-68DC-4A48-BC78-54D84240DE4D}"/>
    <dgm:cxn modelId="{472DAA37-7B53-420D-85F9-B24F032B33FF}" type="presOf" srcId="{59893B40-2361-447C-852D-1E7A7B6C1660}" destId="{462E9128-E88D-4B4E-9571-F1D41E3FD1E4}" srcOrd="0" destOrd="0" presId="urn:microsoft.com/office/officeart/2005/8/layout/cycle3"/>
    <dgm:cxn modelId="{6D1E8456-A19B-40CB-9FFE-8A94C99C3987}" srcId="{56DC25AC-3B82-43D3-8C50-9D02ED1F75FF}" destId="{B90D5A31-B71D-4EAA-B1E9-8B19C706D4B9}" srcOrd="4" destOrd="0" parTransId="{A7C2E139-A402-4043-BCC4-5C581DA8E20F}" sibTransId="{965BD54E-632B-44A1-8965-0352C2EC3ABF}"/>
    <dgm:cxn modelId="{C1DE0050-28FB-4420-A8BC-9C70CA0285A8}" srcId="{56DC25AC-3B82-43D3-8C50-9D02ED1F75FF}" destId="{09C4A4BE-59B5-4B37-BBEE-93B7D430C92D}" srcOrd="1" destOrd="0" parTransId="{D7BF4897-4221-4808-9D53-0FC9BCE4198A}" sibTransId="{2278A8E1-04B1-4010-8038-F98BCC1C6B98}"/>
    <dgm:cxn modelId="{583B4679-3421-4CEB-9D56-CD8F201F3672}" type="presOf" srcId="{64988B2F-68DC-4A48-BC78-54D84240DE4D}" destId="{71F9C0F6-2601-4C56-9022-1CC3FF80FBF3}" srcOrd="0" destOrd="0" presId="urn:microsoft.com/office/officeart/2005/8/layout/cycle3"/>
    <dgm:cxn modelId="{7BF514CE-CC32-4D40-BAC2-ED4C68FF7547}" type="presOf" srcId="{09C4A4BE-59B5-4B37-BBEE-93B7D430C92D}" destId="{87CEFB8F-5354-4AD2-9B9C-74367503E50F}" srcOrd="0" destOrd="0" presId="urn:microsoft.com/office/officeart/2005/8/layout/cycle3"/>
    <dgm:cxn modelId="{32F98E42-4E21-4995-B78F-0EEE54B65B01}" srcId="{56DC25AC-3B82-43D3-8C50-9D02ED1F75FF}" destId="{597DACFC-1ACE-447B-B1AC-82EFBF4E5AC7}" srcOrd="3" destOrd="0" parTransId="{86214C9D-13D6-4CF1-A3BB-14F77D30F5B1}" sibTransId="{08540B7D-E59A-4ED7-99A7-C824ED1A4847}"/>
    <dgm:cxn modelId="{A71E1170-F6A2-40D9-8E35-442DE0F894DF}" type="presParOf" srcId="{8E98AE83-A13C-464C-BDDC-C8E0F6A60A81}" destId="{08CDEA95-0138-45A8-8663-60890B128A4B}" srcOrd="0" destOrd="0" presId="urn:microsoft.com/office/officeart/2005/8/layout/cycle3"/>
    <dgm:cxn modelId="{A778FE18-4A04-4A23-A8B2-663EF53379AB}" type="presParOf" srcId="{08CDEA95-0138-45A8-8663-60890B128A4B}" destId="{81E23A40-D737-4211-884B-885524A96D9B}" srcOrd="0" destOrd="0" presId="urn:microsoft.com/office/officeart/2005/8/layout/cycle3"/>
    <dgm:cxn modelId="{01B0849F-F15D-42E9-B5F0-053CAF2A899C}" type="presParOf" srcId="{08CDEA95-0138-45A8-8663-60890B128A4B}" destId="{71F9C0F6-2601-4C56-9022-1CC3FF80FBF3}" srcOrd="1" destOrd="0" presId="urn:microsoft.com/office/officeart/2005/8/layout/cycle3"/>
    <dgm:cxn modelId="{87100B24-E20A-460C-9936-8343D619DAC0}" type="presParOf" srcId="{08CDEA95-0138-45A8-8663-60890B128A4B}" destId="{87CEFB8F-5354-4AD2-9B9C-74367503E50F}" srcOrd="2" destOrd="0" presId="urn:microsoft.com/office/officeart/2005/8/layout/cycle3"/>
    <dgm:cxn modelId="{620D96D5-EE7A-43B1-8235-48A50F01FE97}" type="presParOf" srcId="{08CDEA95-0138-45A8-8663-60890B128A4B}" destId="{462E9128-E88D-4B4E-9571-F1D41E3FD1E4}" srcOrd="3" destOrd="0" presId="urn:microsoft.com/office/officeart/2005/8/layout/cycle3"/>
    <dgm:cxn modelId="{ED577078-6383-40CE-99EF-6679E82A5498}" type="presParOf" srcId="{08CDEA95-0138-45A8-8663-60890B128A4B}" destId="{FD8807AC-6612-4B8A-BF60-D6BE13751B83}" srcOrd="4" destOrd="0" presId="urn:microsoft.com/office/officeart/2005/8/layout/cycle3"/>
    <dgm:cxn modelId="{74AC7B80-BB8E-4F36-B01B-6CA91A3B2680}" type="presParOf" srcId="{08CDEA95-0138-45A8-8663-60890B128A4B}" destId="{848B89FF-EC6D-4A9F-BFB7-AB2EC2547D2B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D7019F-10FF-4CA5-88B7-3F7A9B66EE44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B49A4589-A541-41CC-902F-4865267F349B}">
      <dgm:prSet phldrT="[Tekst]"/>
      <dgm:spPr/>
      <dgm:t>
        <a:bodyPr/>
        <a:lstStyle/>
        <a:p>
          <a:r>
            <a:rPr lang="hr-HR" dirty="0"/>
            <a:t>Određivanje problema</a:t>
          </a:r>
        </a:p>
      </dgm:t>
    </dgm:pt>
    <dgm:pt modelId="{D05BA077-8704-45E5-BF45-6B067F965671}" type="parTrans" cxnId="{03EE3090-D861-4F6F-8EBD-E7ACA88820E6}">
      <dgm:prSet/>
      <dgm:spPr/>
      <dgm:t>
        <a:bodyPr/>
        <a:lstStyle/>
        <a:p>
          <a:endParaRPr lang="hr-HR"/>
        </a:p>
      </dgm:t>
    </dgm:pt>
    <dgm:pt modelId="{4BDED99A-A929-4D53-A0DF-B018185D5763}" type="sibTrans" cxnId="{03EE3090-D861-4F6F-8EBD-E7ACA88820E6}">
      <dgm:prSet/>
      <dgm:spPr/>
      <dgm:t>
        <a:bodyPr/>
        <a:lstStyle/>
        <a:p>
          <a:endParaRPr lang="hr-HR"/>
        </a:p>
      </dgm:t>
    </dgm:pt>
    <dgm:pt modelId="{72DC210D-EA41-4817-84C1-FDDCD50214B6}">
      <dgm:prSet phldrT="[Tekst]"/>
      <dgm:spPr/>
      <dgm:t>
        <a:bodyPr/>
        <a:lstStyle/>
        <a:p>
          <a:r>
            <a:rPr lang="hr-HR" dirty="0"/>
            <a:t>Pretpostavke rješenja</a:t>
          </a:r>
        </a:p>
      </dgm:t>
    </dgm:pt>
    <dgm:pt modelId="{C86E729F-8872-4D2A-B0DA-EEE9925A4A75}" type="parTrans" cxnId="{7BDA52B5-F6C3-4AFD-8216-9EBC92DD58A6}">
      <dgm:prSet/>
      <dgm:spPr/>
      <dgm:t>
        <a:bodyPr/>
        <a:lstStyle/>
        <a:p>
          <a:endParaRPr lang="hr-HR"/>
        </a:p>
      </dgm:t>
    </dgm:pt>
    <dgm:pt modelId="{575408BC-44B2-453A-B9B3-B68234A9A9D3}" type="sibTrans" cxnId="{7BDA52B5-F6C3-4AFD-8216-9EBC92DD58A6}">
      <dgm:prSet/>
      <dgm:spPr/>
      <dgm:t>
        <a:bodyPr/>
        <a:lstStyle/>
        <a:p>
          <a:endParaRPr lang="hr-HR"/>
        </a:p>
      </dgm:t>
    </dgm:pt>
    <dgm:pt modelId="{93F97F6B-DF21-4665-8E4B-F490BE09A50D}">
      <dgm:prSet phldrT="[Tekst]"/>
      <dgm:spPr/>
      <dgm:t>
        <a:bodyPr/>
        <a:lstStyle/>
        <a:p>
          <a:r>
            <a:rPr lang="hr-HR" dirty="0"/>
            <a:t>Prikupljanje podataka</a:t>
          </a:r>
        </a:p>
      </dgm:t>
    </dgm:pt>
    <dgm:pt modelId="{0DDE0086-EDE4-4F2F-841B-79810D7CD4D9}" type="parTrans" cxnId="{D6D8FCD6-AA07-4FF0-84F8-172CE7177761}">
      <dgm:prSet/>
      <dgm:spPr/>
      <dgm:t>
        <a:bodyPr/>
        <a:lstStyle/>
        <a:p>
          <a:endParaRPr lang="hr-HR"/>
        </a:p>
      </dgm:t>
    </dgm:pt>
    <dgm:pt modelId="{6689A3C3-722C-4000-AAB3-DA12421FBB4E}" type="sibTrans" cxnId="{D6D8FCD6-AA07-4FF0-84F8-172CE7177761}">
      <dgm:prSet/>
      <dgm:spPr/>
      <dgm:t>
        <a:bodyPr/>
        <a:lstStyle/>
        <a:p>
          <a:endParaRPr lang="hr-HR"/>
        </a:p>
      </dgm:t>
    </dgm:pt>
    <dgm:pt modelId="{FB76465E-DB2F-4EF6-86B8-3A3FF62CAB84}">
      <dgm:prSet phldrT="[Tekst]"/>
      <dgm:spPr/>
      <dgm:t>
        <a:bodyPr/>
        <a:lstStyle/>
        <a:p>
          <a:r>
            <a:rPr lang="hr-HR" dirty="0"/>
            <a:t>Zaključak </a:t>
          </a:r>
        </a:p>
      </dgm:t>
    </dgm:pt>
    <dgm:pt modelId="{59CB2CAE-106E-412B-B8F6-E98D8958EEFD}" type="parTrans" cxnId="{D0EB42AE-394F-4F65-8937-1E52AEBC0B44}">
      <dgm:prSet/>
      <dgm:spPr/>
      <dgm:t>
        <a:bodyPr/>
        <a:lstStyle/>
        <a:p>
          <a:endParaRPr lang="hr-HR"/>
        </a:p>
      </dgm:t>
    </dgm:pt>
    <dgm:pt modelId="{F7FE43C3-6789-47EB-B45E-D9E7F5743245}" type="sibTrans" cxnId="{D0EB42AE-394F-4F65-8937-1E52AEBC0B44}">
      <dgm:prSet/>
      <dgm:spPr/>
      <dgm:t>
        <a:bodyPr/>
        <a:lstStyle/>
        <a:p>
          <a:endParaRPr lang="hr-HR"/>
        </a:p>
      </dgm:t>
    </dgm:pt>
    <dgm:pt modelId="{C49816FD-DA53-4556-B547-48203748C9AD}">
      <dgm:prSet phldrT="[Tekst]"/>
      <dgm:spPr/>
      <dgm:t>
        <a:bodyPr/>
        <a:lstStyle/>
        <a:p>
          <a:r>
            <a:rPr lang="hr-HR" dirty="0"/>
            <a:t>Vrednovanje </a:t>
          </a:r>
        </a:p>
      </dgm:t>
    </dgm:pt>
    <dgm:pt modelId="{4CA0B98C-1120-4FCA-A18F-63BC488C57D0}" type="parTrans" cxnId="{479FA538-1182-4788-AAFC-70386D8B3214}">
      <dgm:prSet/>
      <dgm:spPr/>
      <dgm:t>
        <a:bodyPr/>
        <a:lstStyle/>
        <a:p>
          <a:endParaRPr lang="hr-HR"/>
        </a:p>
      </dgm:t>
    </dgm:pt>
    <dgm:pt modelId="{DC7292D0-DEB1-431E-861F-9A26EF01F855}" type="sibTrans" cxnId="{479FA538-1182-4788-AAFC-70386D8B3214}">
      <dgm:prSet/>
      <dgm:spPr/>
      <dgm:t>
        <a:bodyPr/>
        <a:lstStyle/>
        <a:p>
          <a:endParaRPr lang="hr-HR"/>
        </a:p>
      </dgm:t>
    </dgm:pt>
    <dgm:pt modelId="{66FDAE30-80D2-4E48-9B6E-B6D7A36D9DE1}" type="pres">
      <dgm:prSet presAssocID="{64D7019F-10FF-4CA5-88B7-3F7A9B66EE4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4888BFB1-1AD3-47A9-B54A-931B11772681}" type="pres">
      <dgm:prSet presAssocID="{B49A4589-A541-41CC-902F-4865267F349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2D9C921-C4F1-4D25-B766-A6F357831105}" type="pres">
      <dgm:prSet presAssocID="{B49A4589-A541-41CC-902F-4865267F349B}" presName="spNode" presStyleCnt="0"/>
      <dgm:spPr/>
    </dgm:pt>
    <dgm:pt modelId="{30F941FD-967C-426A-A64C-7929F39894C0}" type="pres">
      <dgm:prSet presAssocID="{4BDED99A-A929-4D53-A0DF-B018185D5763}" presName="sibTrans" presStyleLbl="sibTrans1D1" presStyleIdx="0" presStyleCnt="5"/>
      <dgm:spPr/>
      <dgm:t>
        <a:bodyPr/>
        <a:lstStyle/>
        <a:p>
          <a:endParaRPr lang="hr-HR"/>
        </a:p>
      </dgm:t>
    </dgm:pt>
    <dgm:pt modelId="{246B839B-7EF3-4B1A-A960-BA1673D6676A}" type="pres">
      <dgm:prSet presAssocID="{72DC210D-EA41-4817-84C1-FDDCD50214B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7FFEC473-E3E2-4118-991F-D87FC9C06A75}" type="pres">
      <dgm:prSet presAssocID="{72DC210D-EA41-4817-84C1-FDDCD50214B6}" presName="spNode" presStyleCnt="0"/>
      <dgm:spPr/>
    </dgm:pt>
    <dgm:pt modelId="{ADC35612-CBF4-42A0-88A8-54D544839ED0}" type="pres">
      <dgm:prSet presAssocID="{575408BC-44B2-453A-B9B3-B68234A9A9D3}" presName="sibTrans" presStyleLbl="sibTrans1D1" presStyleIdx="1" presStyleCnt="5"/>
      <dgm:spPr/>
      <dgm:t>
        <a:bodyPr/>
        <a:lstStyle/>
        <a:p>
          <a:endParaRPr lang="hr-HR"/>
        </a:p>
      </dgm:t>
    </dgm:pt>
    <dgm:pt modelId="{5221A34F-6FE8-4843-89F1-8A5FE5882F5F}" type="pres">
      <dgm:prSet presAssocID="{93F97F6B-DF21-4665-8E4B-F490BE09A50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2608239-B73E-472E-8612-3EF16B9EE9C5}" type="pres">
      <dgm:prSet presAssocID="{93F97F6B-DF21-4665-8E4B-F490BE09A50D}" presName="spNode" presStyleCnt="0"/>
      <dgm:spPr/>
    </dgm:pt>
    <dgm:pt modelId="{2609843E-305D-428A-872E-283FD890BDD1}" type="pres">
      <dgm:prSet presAssocID="{6689A3C3-722C-4000-AAB3-DA12421FBB4E}" presName="sibTrans" presStyleLbl="sibTrans1D1" presStyleIdx="2" presStyleCnt="5"/>
      <dgm:spPr/>
      <dgm:t>
        <a:bodyPr/>
        <a:lstStyle/>
        <a:p>
          <a:endParaRPr lang="hr-HR"/>
        </a:p>
      </dgm:t>
    </dgm:pt>
    <dgm:pt modelId="{870359ED-87F9-4DC3-BFE9-8001B1DA5647}" type="pres">
      <dgm:prSet presAssocID="{FB76465E-DB2F-4EF6-86B8-3A3FF62CAB8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A2CD5EA-377D-41EE-9CE9-CD753EE8F7A8}" type="pres">
      <dgm:prSet presAssocID="{FB76465E-DB2F-4EF6-86B8-3A3FF62CAB84}" presName="spNode" presStyleCnt="0"/>
      <dgm:spPr/>
    </dgm:pt>
    <dgm:pt modelId="{7EB746F9-60DF-4BAB-9242-E18050510B23}" type="pres">
      <dgm:prSet presAssocID="{F7FE43C3-6789-47EB-B45E-D9E7F5743245}" presName="sibTrans" presStyleLbl="sibTrans1D1" presStyleIdx="3" presStyleCnt="5"/>
      <dgm:spPr/>
      <dgm:t>
        <a:bodyPr/>
        <a:lstStyle/>
        <a:p>
          <a:endParaRPr lang="hr-HR"/>
        </a:p>
      </dgm:t>
    </dgm:pt>
    <dgm:pt modelId="{1788AE20-9F14-4BA8-B87D-8351B70221E0}" type="pres">
      <dgm:prSet presAssocID="{C49816FD-DA53-4556-B547-48203748C9A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AAD6D4B-1D46-4EEE-8D90-42C34CC07627}" type="pres">
      <dgm:prSet presAssocID="{C49816FD-DA53-4556-B547-48203748C9AD}" presName="spNode" presStyleCnt="0"/>
      <dgm:spPr/>
    </dgm:pt>
    <dgm:pt modelId="{E7C06CCD-1BF3-4F6A-9A09-EBD99A5057DA}" type="pres">
      <dgm:prSet presAssocID="{DC7292D0-DEB1-431E-861F-9A26EF01F855}" presName="sibTrans" presStyleLbl="sibTrans1D1" presStyleIdx="4" presStyleCnt="5"/>
      <dgm:spPr/>
      <dgm:t>
        <a:bodyPr/>
        <a:lstStyle/>
        <a:p>
          <a:endParaRPr lang="hr-HR"/>
        </a:p>
      </dgm:t>
    </dgm:pt>
  </dgm:ptLst>
  <dgm:cxnLst>
    <dgm:cxn modelId="{95BCEB60-3F37-400C-AC00-3A1D0D95A35B}" type="presOf" srcId="{B49A4589-A541-41CC-902F-4865267F349B}" destId="{4888BFB1-1AD3-47A9-B54A-931B11772681}" srcOrd="0" destOrd="0" presId="urn:microsoft.com/office/officeart/2005/8/layout/cycle5"/>
    <dgm:cxn modelId="{D0EB42AE-394F-4F65-8937-1E52AEBC0B44}" srcId="{64D7019F-10FF-4CA5-88B7-3F7A9B66EE44}" destId="{FB76465E-DB2F-4EF6-86B8-3A3FF62CAB84}" srcOrd="3" destOrd="0" parTransId="{59CB2CAE-106E-412B-B8F6-E98D8958EEFD}" sibTransId="{F7FE43C3-6789-47EB-B45E-D9E7F5743245}"/>
    <dgm:cxn modelId="{9F1B5DEF-F725-4EFE-98C2-8D3AEF45AE36}" type="presOf" srcId="{C49816FD-DA53-4556-B547-48203748C9AD}" destId="{1788AE20-9F14-4BA8-B87D-8351B70221E0}" srcOrd="0" destOrd="0" presId="urn:microsoft.com/office/officeart/2005/8/layout/cycle5"/>
    <dgm:cxn modelId="{479FA538-1182-4788-AAFC-70386D8B3214}" srcId="{64D7019F-10FF-4CA5-88B7-3F7A9B66EE44}" destId="{C49816FD-DA53-4556-B547-48203748C9AD}" srcOrd="4" destOrd="0" parTransId="{4CA0B98C-1120-4FCA-A18F-63BC488C57D0}" sibTransId="{DC7292D0-DEB1-431E-861F-9A26EF01F855}"/>
    <dgm:cxn modelId="{EB6F88D4-462F-463F-A843-04636D524C4B}" type="presOf" srcId="{64D7019F-10FF-4CA5-88B7-3F7A9B66EE44}" destId="{66FDAE30-80D2-4E48-9B6E-B6D7A36D9DE1}" srcOrd="0" destOrd="0" presId="urn:microsoft.com/office/officeart/2005/8/layout/cycle5"/>
    <dgm:cxn modelId="{E3E1B427-38C3-44EF-B17E-CDBFE46ABC36}" type="presOf" srcId="{575408BC-44B2-453A-B9B3-B68234A9A9D3}" destId="{ADC35612-CBF4-42A0-88A8-54D544839ED0}" srcOrd="0" destOrd="0" presId="urn:microsoft.com/office/officeart/2005/8/layout/cycle5"/>
    <dgm:cxn modelId="{1CC37EB4-0757-43BF-A7AE-752208A44732}" type="presOf" srcId="{DC7292D0-DEB1-431E-861F-9A26EF01F855}" destId="{E7C06CCD-1BF3-4F6A-9A09-EBD99A5057DA}" srcOrd="0" destOrd="0" presId="urn:microsoft.com/office/officeart/2005/8/layout/cycle5"/>
    <dgm:cxn modelId="{A6379685-62B8-4EC7-BC0F-EF3B42E8B406}" type="presOf" srcId="{4BDED99A-A929-4D53-A0DF-B018185D5763}" destId="{30F941FD-967C-426A-A64C-7929F39894C0}" srcOrd="0" destOrd="0" presId="urn:microsoft.com/office/officeart/2005/8/layout/cycle5"/>
    <dgm:cxn modelId="{317AC639-4C3C-4015-B607-6FEA6DE86B39}" type="presOf" srcId="{6689A3C3-722C-4000-AAB3-DA12421FBB4E}" destId="{2609843E-305D-428A-872E-283FD890BDD1}" srcOrd="0" destOrd="0" presId="urn:microsoft.com/office/officeart/2005/8/layout/cycle5"/>
    <dgm:cxn modelId="{242C8E20-D7EE-4B4C-8F30-9BB3F7316261}" type="presOf" srcId="{F7FE43C3-6789-47EB-B45E-D9E7F5743245}" destId="{7EB746F9-60DF-4BAB-9242-E18050510B23}" srcOrd="0" destOrd="0" presId="urn:microsoft.com/office/officeart/2005/8/layout/cycle5"/>
    <dgm:cxn modelId="{D6D8FCD6-AA07-4FF0-84F8-172CE7177761}" srcId="{64D7019F-10FF-4CA5-88B7-3F7A9B66EE44}" destId="{93F97F6B-DF21-4665-8E4B-F490BE09A50D}" srcOrd="2" destOrd="0" parTransId="{0DDE0086-EDE4-4F2F-841B-79810D7CD4D9}" sibTransId="{6689A3C3-722C-4000-AAB3-DA12421FBB4E}"/>
    <dgm:cxn modelId="{03EE3090-D861-4F6F-8EBD-E7ACA88820E6}" srcId="{64D7019F-10FF-4CA5-88B7-3F7A9B66EE44}" destId="{B49A4589-A541-41CC-902F-4865267F349B}" srcOrd="0" destOrd="0" parTransId="{D05BA077-8704-45E5-BF45-6B067F965671}" sibTransId="{4BDED99A-A929-4D53-A0DF-B018185D5763}"/>
    <dgm:cxn modelId="{A56251DB-23E6-43BE-B35C-C9806B38A97A}" type="presOf" srcId="{72DC210D-EA41-4817-84C1-FDDCD50214B6}" destId="{246B839B-7EF3-4B1A-A960-BA1673D6676A}" srcOrd="0" destOrd="0" presId="urn:microsoft.com/office/officeart/2005/8/layout/cycle5"/>
    <dgm:cxn modelId="{97E93EDA-C9DA-44C0-9ABF-7DEA240B0318}" type="presOf" srcId="{93F97F6B-DF21-4665-8E4B-F490BE09A50D}" destId="{5221A34F-6FE8-4843-89F1-8A5FE5882F5F}" srcOrd="0" destOrd="0" presId="urn:microsoft.com/office/officeart/2005/8/layout/cycle5"/>
    <dgm:cxn modelId="{7BDA52B5-F6C3-4AFD-8216-9EBC92DD58A6}" srcId="{64D7019F-10FF-4CA5-88B7-3F7A9B66EE44}" destId="{72DC210D-EA41-4817-84C1-FDDCD50214B6}" srcOrd="1" destOrd="0" parTransId="{C86E729F-8872-4D2A-B0DA-EEE9925A4A75}" sibTransId="{575408BC-44B2-453A-B9B3-B68234A9A9D3}"/>
    <dgm:cxn modelId="{868E29F1-4FE4-4443-A7DC-3D4B2FBFF923}" type="presOf" srcId="{FB76465E-DB2F-4EF6-86B8-3A3FF62CAB84}" destId="{870359ED-87F9-4DC3-BFE9-8001B1DA5647}" srcOrd="0" destOrd="0" presId="urn:microsoft.com/office/officeart/2005/8/layout/cycle5"/>
    <dgm:cxn modelId="{374ABB76-3136-4E92-972D-C89100C8DDDB}" type="presParOf" srcId="{66FDAE30-80D2-4E48-9B6E-B6D7A36D9DE1}" destId="{4888BFB1-1AD3-47A9-B54A-931B11772681}" srcOrd="0" destOrd="0" presId="urn:microsoft.com/office/officeart/2005/8/layout/cycle5"/>
    <dgm:cxn modelId="{45502C3E-5D67-4EE2-AF03-03673C594BF8}" type="presParOf" srcId="{66FDAE30-80D2-4E48-9B6E-B6D7A36D9DE1}" destId="{42D9C921-C4F1-4D25-B766-A6F357831105}" srcOrd="1" destOrd="0" presId="urn:microsoft.com/office/officeart/2005/8/layout/cycle5"/>
    <dgm:cxn modelId="{9D510894-6FCB-4B1C-A483-8C757C8E3F43}" type="presParOf" srcId="{66FDAE30-80D2-4E48-9B6E-B6D7A36D9DE1}" destId="{30F941FD-967C-426A-A64C-7929F39894C0}" srcOrd="2" destOrd="0" presId="urn:microsoft.com/office/officeart/2005/8/layout/cycle5"/>
    <dgm:cxn modelId="{466B3D1A-C31C-45DB-9919-2853ADCADDB0}" type="presParOf" srcId="{66FDAE30-80D2-4E48-9B6E-B6D7A36D9DE1}" destId="{246B839B-7EF3-4B1A-A960-BA1673D6676A}" srcOrd="3" destOrd="0" presId="urn:microsoft.com/office/officeart/2005/8/layout/cycle5"/>
    <dgm:cxn modelId="{5CEC416E-A617-48D2-A3DE-32C3372DF0B0}" type="presParOf" srcId="{66FDAE30-80D2-4E48-9B6E-B6D7A36D9DE1}" destId="{7FFEC473-E3E2-4118-991F-D87FC9C06A75}" srcOrd="4" destOrd="0" presId="urn:microsoft.com/office/officeart/2005/8/layout/cycle5"/>
    <dgm:cxn modelId="{D3384D51-C327-41D5-BE4C-9818DABFE999}" type="presParOf" srcId="{66FDAE30-80D2-4E48-9B6E-B6D7A36D9DE1}" destId="{ADC35612-CBF4-42A0-88A8-54D544839ED0}" srcOrd="5" destOrd="0" presId="urn:microsoft.com/office/officeart/2005/8/layout/cycle5"/>
    <dgm:cxn modelId="{6E669461-2E30-458D-B0B4-BDB257F6C871}" type="presParOf" srcId="{66FDAE30-80D2-4E48-9B6E-B6D7A36D9DE1}" destId="{5221A34F-6FE8-4843-89F1-8A5FE5882F5F}" srcOrd="6" destOrd="0" presId="urn:microsoft.com/office/officeart/2005/8/layout/cycle5"/>
    <dgm:cxn modelId="{014BACC7-7CCD-48E7-95D3-2EB1842A407A}" type="presParOf" srcId="{66FDAE30-80D2-4E48-9B6E-B6D7A36D9DE1}" destId="{42608239-B73E-472E-8612-3EF16B9EE9C5}" srcOrd="7" destOrd="0" presId="urn:microsoft.com/office/officeart/2005/8/layout/cycle5"/>
    <dgm:cxn modelId="{E7203D6C-C270-4BCE-A2A0-026D4A06D1AD}" type="presParOf" srcId="{66FDAE30-80D2-4E48-9B6E-B6D7A36D9DE1}" destId="{2609843E-305D-428A-872E-283FD890BDD1}" srcOrd="8" destOrd="0" presId="urn:microsoft.com/office/officeart/2005/8/layout/cycle5"/>
    <dgm:cxn modelId="{45C96CE3-18AD-40F9-A345-D155252B516C}" type="presParOf" srcId="{66FDAE30-80D2-4E48-9B6E-B6D7A36D9DE1}" destId="{870359ED-87F9-4DC3-BFE9-8001B1DA5647}" srcOrd="9" destOrd="0" presId="urn:microsoft.com/office/officeart/2005/8/layout/cycle5"/>
    <dgm:cxn modelId="{C043B0B2-0544-4EB9-BC55-C42015773A29}" type="presParOf" srcId="{66FDAE30-80D2-4E48-9B6E-B6D7A36D9DE1}" destId="{4A2CD5EA-377D-41EE-9CE9-CD753EE8F7A8}" srcOrd="10" destOrd="0" presId="urn:microsoft.com/office/officeart/2005/8/layout/cycle5"/>
    <dgm:cxn modelId="{9A15F991-CA1B-4C96-A940-C2B3932DC1B7}" type="presParOf" srcId="{66FDAE30-80D2-4E48-9B6E-B6D7A36D9DE1}" destId="{7EB746F9-60DF-4BAB-9242-E18050510B23}" srcOrd="11" destOrd="0" presId="urn:microsoft.com/office/officeart/2005/8/layout/cycle5"/>
    <dgm:cxn modelId="{B477A0FC-44A8-4AE1-802B-7D2E4A479C3D}" type="presParOf" srcId="{66FDAE30-80D2-4E48-9B6E-B6D7A36D9DE1}" destId="{1788AE20-9F14-4BA8-B87D-8351B70221E0}" srcOrd="12" destOrd="0" presId="urn:microsoft.com/office/officeart/2005/8/layout/cycle5"/>
    <dgm:cxn modelId="{02462F7F-F1F2-40DB-A927-436FFFFCC1FF}" type="presParOf" srcId="{66FDAE30-80D2-4E48-9B6E-B6D7A36D9DE1}" destId="{3AAD6D4B-1D46-4EEE-8D90-42C34CC07627}" srcOrd="13" destOrd="0" presId="urn:microsoft.com/office/officeart/2005/8/layout/cycle5"/>
    <dgm:cxn modelId="{D1A3D968-1FBB-451D-9CC2-1675BA7FE70D}" type="presParOf" srcId="{66FDAE30-80D2-4E48-9B6E-B6D7A36D9DE1}" destId="{E7C06CCD-1BF3-4F6A-9A09-EBD99A5057DA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F9C0F6-2601-4C56-9022-1CC3FF80FBF3}">
      <dsp:nvSpPr>
        <dsp:cNvPr id="0" name=""/>
        <dsp:cNvSpPr/>
      </dsp:nvSpPr>
      <dsp:spPr>
        <a:xfrm>
          <a:off x="489834" y="-16893"/>
          <a:ext cx="3338551" cy="3338551"/>
        </a:xfrm>
        <a:prstGeom prst="circularArrow">
          <a:avLst>
            <a:gd name="adj1" fmla="val 5544"/>
            <a:gd name="adj2" fmla="val 330680"/>
            <a:gd name="adj3" fmla="val 13891966"/>
            <a:gd name="adj4" fmla="val 17315739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E23A40-D737-4211-884B-885524A96D9B}">
      <dsp:nvSpPr>
        <dsp:cNvPr id="0" name=""/>
        <dsp:cNvSpPr/>
      </dsp:nvSpPr>
      <dsp:spPr>
        <a:xfrm>
          <a:off x="1416916" y="101"/>
          <a:ext cx="1484388" cy="7421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100" kern="1200" dirty="0"/>
            <a:t>Predznanje/evokacija/ideje</a:t>
          </a:r>
          <a:r>
            <a:rPr lang="hr-HR" sz="1200" kern="1200" dirty="0"/>
            <a:t> učenika</a:t>
          </a:r>
        </a:p>
      </dsp:txBody>
      <dsp:txXfrm>
        <a:off x="1453147" y="36332"/>
        <a:ext cx="1411926" cy="669732"/>
      </dsp:txXfrm>
    </dsp:sp>
    <dsp:sp modelId="{87CEFB8F-5354-4AD2-9B9C-74367503E50F}">
      <dsp:nvSpPr>
        <dsp:cNvPr id="0" name=""/>
        <dsp:cNvSpPr/>
      </dsp:nvSpPr>
      <dsp:spPr>
        <a:xfrm>
          <a:off x="2761931" y="1008436"/>
          <a:ext cx="1484388" cy="7421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dirty="0"/>
            <a:t>Usmjeravanje </a:t>
          </a:r>
          <a:r>
            <a:rPr lang="hr-HR" sz="1100" kern="1200" dirty="0"/>
            <a:t>zadacima</a:t>
          </a:r>
          <a:r>
            <a:rPr lang="hr-HR" sz="1200" kern="1200" dirty="0"/>
            <a:t> i ciljanim skupinama</a:t>
          </a:r>
        </a:p>
      </dsp:txBody>
      <dsp:txXfrm>
        <a:off x="2798162" y="1044667"/>
        <a:ext cx="1411926" cy="669732"/>
      </dsp:txXfrm>
    </dsp:sp>
    <dsp:sp modelId="{462E9128-E88D-4B4E-9571-F1D41E3FD1E4}">
      <dsp:nvSpPr>
        <dsp:cNvPr id="0" name=""/>
        <dsp:cNvSpPr/>
      </dsp:nvSpPr>
      <dsp:spPr>
        <a:xfrm>
          <a:off x="2253739" y="2575579"/>
          <a:ext cx="1484388" cy="7421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dirty="0"/>
            <a:t>Podrška i vođenje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dirty="0"/>
            <a:t>Pojašnjavanje </a:t>
          </a:r>
        </a:p>
      </dsp:txBody>
      <dsp:txXfrm>
        <a:off x="2289970" y="2611810"/>
        <a:ext cx="1411926" cy="669732"/>
      </dsp:txXfrm>
    </dsp:sp>
    <dsp:sp modelId="{FD8807AC-6612-4B8A-BF60-D6BE13751B83}">
      <dsp:nvSpPr>
        <dsp:cNvPr id="0" name=""/>
        <dsp:cNvSpPr/>
      </dsp:nvSpPr>
      <dsp:spPr>
        <a:xfrm>
          <a:off x="580092" y="2575579"/>
          <a:ext cx="1484388" cy="7421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100" kern="1200" dirty="0"/>
            <a:t>Povratna informacija/rezultat/izvješćivanje</a:t>
          </a:r>
        </a:p>
      </dsp:txBody>
      <dsp:txXfrm>
        <a:off x="616323" y="2611810"/>
        <a:ext cx="1411926" cy="669732"/>
      </dsp:txXfrm>
    </dsp:sp>
    <dsp:sp modelId="{848B89FF-EC6D-4A9F-BFB7-AB2EC2547D2B}">
      <dsp:nvSpPr>
        <dsp:cNvPr id="0" name=""/>
        <dsp:cNvSpPr/>
      </dsp:nvSpPr>
      <dsp:spPr>
        <a:xfrm>
          <a:off x="72634" y="1180288"/>
          <a:ext cx="1484388" cy="7421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100" kern="1200" dirty="0"/>
            <a:t>Vrednovanje</a:t>
          </a:r>
        </a:p>
      </dsp:txBody>
      <dsp:txXfrm>
        <a:off x="108865" y="1216519"/>
        <a:ext cx="1411926" cy="6697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88BFB1-1AD3-47A9-B54A-931B11772681}">
      <dsp:nvSpPr>
        <dsp:cNvPr id="0" name=""/>
        <dsp:cNvSpPr/>
      </dsp:nvSpPr>
      <dsp:spPr>
        <a:xfrm>
          <a:off x="1541660" y="1523"/>
          <a:ext cx="1109667" cy="7212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100" kern="1200" dirty="0"/>
            <a:t>Određivanje problema</a:t>
          </a:r>
        </a:p>
      </dsp:txBody>
      <dsp:txXfrm>
        <a:off x="1576870" y="36733"/>
        <a:ext cx="1039247" cy="650864"/>
      </dsp:txXfrm>
    </dsp:sp>
    <dsp:sp modelId="{30F941FD-967C-426A-A64C-7929F39894C0}">
      <dsp:nvSpPr>
        <dsp:cNvPr id="0" name=""/>
        <dsp:cNvSpPr/>
      </dsp:nvSpPr>
      <dsp:spPr>
        <a:xfrm>
          <a:off x="655604" y="362165"/>
          <a:ext cx="2881779" cy="2881779"/>
        </a:xfrm>
        <a:custGeom>
          <a:avLst/>
          <a:gdLst/>
          <a:ahLst/>
          <a:cxnLst/>
          <a:rect l="0" t="0" r="0" b="0"/>
          <a:pathLst>
            <a:path>
              <a:moveTo>
                <a:pt x="2144343" y="183385"/>
              </a:moveTo>
              <a:arcTo wR="1440889" hR="1440889" stAng="17953370" swAng="1211643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6B839B-7EF3-4B1A-A960-BA1673D6676A}">
      <dsp:nvSpPr>
        <dsp:cNvPr id="0" name=""/>
        <dsp:cNvSpPr/>
      </dsp:nvSpPr>
      <dsp:spPr>
        <a:xfrm>
          <a:off x="2912027" y="997153"/>
          <a:ext cx="1109667" cy="7212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100" kern="1200" dirty="0"/>
            <a:t>Pretpostavke rješenja</a:t>
          </a:r>
        </a:p>
      </dsp:txBody>
      <dsp:txXfrm>
        <a:off x="2947237" y="1032363"/>
        <a:ext cx="1039247" cy="650864"/>
      </dsp:txXfrm>
    </dsp:sp>
    <dsp:sp modelId="{ADC35612-CBF4-42A0-88A8-54D544839ED0}">
      <dsp:nvSpPr>
        <dsp:cNvPr id="0" name=""/>
        <dsp:cNvSpPr/>
      </dsp:nvSpPr>
      <dsp:spPr>
        <a:xfrm>
          <a:off x="655604" y="362165"/>
          <a:ext cx="2881779" cy="2881779"/>
        </a:xfrm>
        <a:custGeom>
          <a:avLst/>
          <a:gdLst/>
          <a:ahLst/>
          <a:cxnLst/>
          <a:rect l="0" t="0" r="0" b="0"/>
          <a:pathLst>
            <a:path>
              <a:moveTo>
                <a:pt x="2878324" y="1540618"/>
              </a:moveTo>
              <a:arcTo wR="1440889" hR="1440889" stAng="21838128" swAng="1359807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21A34F-6FE8-4843-89F1-8A5FE5882F5F}">
      <dsp:nvSpPr>
        <dsp:cNvPr id="0" name=""/>
        <dsp:cNvSpPr/>
      </dsp:nvSpPr>
      <dsp:spPr>
        <a:xfrm>
          <a:off x="2388593" y="2608117"/>
          <a:ext cx="1109667" cy="7212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100" kern="1200" dirty="0"/>
            <a:t>Prikupljanje podataka</a:t>
          </a:r>
        </a:p>
      </dsp:txBody>
      <dsp:txXfrm>
        <a:off x="2423803" y="2643327"/>
        <a:ext cx="1039247" cy="650864"/>
      </dsp:txXfrm>
    </dsp:sp>
    <dsp:sp modelId="{2609843E-305D-428A-872E-283FD890BDD1}">
      <dsp:nvSpPr>
        <dsp:cNvPr id="0" name=""/>
        <dsp:cNvSpPr/>
      </dsp:nvSpPr>
      <dsp:spPr>
        <a:xfrm>
          <a:off x="655604" y="362165"/>
          <a:ext cx="2881779" cy="2881779"/>
        </a:xfrm>
        <a:custGeom>
          <a:avLst/>
          <a:gdLst/>
          <a:ahLst/>
          <a:cxnLst/>
          <a:rect l="0" t="0" r="0" b="0"/>
          <a:pathLst>
            <a:path>
              <a:moveTo>
                <a:pt x="1617741" y="2870885"/>
              </a:moveTo>
              <a:arcTo wR="1440889" hR="1440889" stAng="4976992" swAng="846016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0359ED-87F9-4DC3-BFE9-8001B1DA5647}">
      <dsp:nvSpPr>
        <dsp:cNvPr id="0" name=""/>
        <dsp:cNvSpPr/>
      </dsp:nvSpPr>
      <dsp:spPr>
        <a:xfrm>
          <a:off x="694726" y="2608117"/>
          <a:ext cx="1109667" cy="7212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100" kern="1200" dirty="0"/>
            <a:t>Zaključak </a:t>
          </a:r>
        </a:p>
      </dsp:txBody>
      <dsp:txXfrm>
        <a:off x="729936" y="2643327"/>
        <a:ext cx="1039247" cy="650864"/>
      </dsp:txXfrm>
    </dsp:sp>
    <dsp:sp modelId="{7EB746F9-60DF-4BAB-9242-E18050510B23}">
      <dsp:nvSpPr>
        <dsp:cNvPr id="0" name=""/>
        <dsp:cNvSpPr/>
      </dsp:nvSpPr>
      <dsp:spPr>
        <a:xfrm>
          <a:off x="655604" y="362165"/>
          <a:ext cx="2881779" cy="2881779"/>
        </a:xfrm>
        <a:custGeom>
          <a:avLst/>
          <a:gdLst/>
          <a:ahLst/>
          <a:cxnLst/>
          <a:rect l="0" t="0" r="0" b="0"/>
          <a:pathLst>
            <a:path>
              <a:moveTo>
                <a:pt x="152875" y="2086786"/>
              </a:moveTo>
              <a:arcTo wR="1440889" hR="1440889" stAng="9202065" swAng="1359807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88AE20-9F14-4BA8-B87D-8351B70221E0}">
      <dsp:nvSpPr>
        <dsp:cNvPr id="0" name=""/>
        <dsp:cNvSpPr/>
      </dsp:nvSpPr>
      <dsp:spPr>
        <a:xfrm>
          <a:off x="171292" y="997153"/>
          <a:ext cx="1109667" cy="7212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100" kern="1200" dirty="0"/>
            <a:t>Vrednovanje </a:t>
          </a:r>
        </a:p>
      </dsp:txBody>
      <dsp:txXfrm>
        <a:off x="206502" y="1032363"/>
        <a:ext cx="1039247" cy="650864"/>
      </dsp:txXfrm>
    </dsp:sp>
    <dsp:sp modelId="{E7C06CCD-1BF3-4F6A-9A09-EBD99A5057DA}">
      <dsp:nvSpPr>
        <dsp:cNvPr id="0" name=""/>
        <dsp:cNvSpPr/>
      </dsp:nvSpPr>
      <dsp:spPr>
        <a:xfrm>
          <a:off x="655604" y="362165"/>
          <a:ext cx="2881779" cy="2881779"/>
        </a:xfrm>
        <a:custGeom>
          <a:avLst/>
          <a:gdLst/>
          <a:ahLst/>
          <a:cxnLst/>
          <a:rect l="0" t="0" r="0" b="0"/>
          <a:pathLst>
            <a:path>
              <a:moveTo>
                <a:pt x="346587" y="503518"/>
              </a:moveTo>
              <a:arcTo wR="1440889" hR="1440889" stAng="13234987" swAng="1211643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90AD6-5585-44C2-8755-9ABD3FCFF077}" type="datetimeFigureOut">
              <a:rPr lang="hr-HR" smtClean="0"/>
              <a:t>14.5.2025.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43010-97B5-4ACD-8C57-F904E888026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09708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43010-97B5-4ACD-8C57-F904E8880269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18482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34E8-7B04-4C2E-82F0-6E599D587098}" type="datetime1">
              <a:rPr lang="hr-HR" smtClean="0"/>
              <a:t>14.5.2025.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MŽSV za obrazovni sektor ekonomija i trgovina - podsektor ekonomija - Vukovarsko-srijemska županija, Brodsko-posavska županija i Požeško-slavonska županija Županja, 04. ožujka 2023.</a:t>
            </a:r>
            <a:endParaRPr lang="hr-H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D5D81C9-07EA-423C-92C4-9FCD2E9782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37547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E9505-056F-459A-94D3-F4920A81F248}" type="datetime1">
              <a:rPr lang="hr-HR" smtClean="0"/>
              <a:t>14.5.2025.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MŽSV za obrazovni sektor ekonomija i trgovina - podsektor ekonomija - Vukovarsko-srijemska županija, Brodsko-posavska županija i Požeško-slavonska županija Županja, 04. ožujka 2023.</a:t>
            </a:r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D5D81C9-07EA-423C-92C4-9FCD2E9782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99523781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E9505-056F-459A-94D3-F4920A81F248}" type="datetime1">
              <a:rPr lang="hr-HR" smtClean="0"/>
              <a:t>14.5.2025.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MŽSV za obrazovni sektor ekonomija i trgovina - podsektor ekonomija - Vukovarsko-srijemska županija, Brodsko-posavska županija i Požeško-slavonska županija Županja, 04. ožujka 2023.</a:t>
            </a:r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D5D81C9-07EA-423C-92C4-9FCD2E9782F6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5646208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E9505-056F-459A-94D3-F4920A81F248}" type="datetime1">
              <a:rPr lang="hr-HR" smtClean="0"/>
              <a:t>14.5.2025.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MŽSV za obrazovni sektor ekonomija i trgovina - podsektor ekonomija - Vukovarsko-srijemska županija, Brodsko-posavska županija i Požeško-slavonska županija Županja, 04. ožujka 2023.</a:t>
            </a:r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D5D81C9-07EA-423C-92C4-9FCD2E9782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37768401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E9505-056F-459A-94D3-F4920A81F248}" type="datetime1">
              <a:rPr lang="hr-HR" smtClean="0"/>
              <a:t>14.5.2025.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MŽSV za obrazovni sektor ekonomija i trgovina - podsektor ekonomija - Vukovarsko-srijemska županija, Brodsko-posavska županija i Požeško-slavonska županija Županja, 04. ožujka 2023.</a:t>
            </a:r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D5D81C9-07EA-423C-92C4-9FCD2E9782F6}" type="slidenum">
              <a:rPr lang="hr-HR" smtClean="0"/>
              <a:t>‹#›</a:t>
            </a:fld>
            <a:endParaRPr lang="hr-H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0664268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E9505-056F-459A-94D3-F4920A81F248}" type="datetime1">
              <a:rPr lang="hr-HR" smtClean="0"/>
              <a:t>14.5.2025.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MŽSV za obrazovni sektor ekonomija i trgovina - podsektor ekonomija - Vukovarsko-srijemska županija, Brodsko-posavska županija i Požeško-slavonska županija Županja, 04. ožujka 2023.</a:t>
            </a:r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D5D81C9-07EA-423C-92C4-9FCD2E9782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48759835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731EE-F1B2-4B32-8BD7-EB83D5ADBD27}" type="datetime1">
              <a:rPr lang="hr-HR" smtClean="0"/>
              <a:t>14.5.2025.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MŽSV za obrazovni sektor ekonomija i trgovina - podsektor ekonomija - Vukovarsko-srijemska županija, Brodsko-posavska županija i Požeško-slavonska županija Županja, 04. ožujka 2023.</a:t>
            </a:r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D81C9-07EA-423C-92C4-9FCD2E9782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317378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D3C3B-C5CC-4141-AE9D-236AB1C06B99}" type="datetime1">
              <a:rPr lang="hr-HR" smtClean="0"/>
              <a:t>14.5.2025.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MŽSV za obrazovni sektor ekonomija i trgovina - podsektor ekonomija - Vukovarsko-srijemska županija, Brodsko-posavska županija i Požeško-slavonska županija Županja, 04. ožujka 2023.</a:t>
            </a:r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D81C9-07EA-423C-92C4-9FCD2E9782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931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F95C-E0BF-4EC2-BBE7-F49BA28FFE5E}" type="datetime1">
              <a:rPr lang="hr-HR" smtClean="0"/>
              <a:t>14.5.2025.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MŽSV za obrazovni sektor ekonomija i trgovina - podsektor ekonomija - Vukovarsko-srijemska županija, Brodsko-posavska županija i Požeško-slavonska županija Županja, 04. ožujka 2023.</a:t>
            </a:r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D81C9-07EA-423C-92C4-9FCD2E9782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70349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62680-4D7A-43BE-80A6-E8341D6732AD}" type="datetime1">
              <a:rPr lang="hr-HR" smtClean="0"/>
              <a:t>14.5.2025.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MŽSV za obrazovni sektor ekonomija i trgovina - podsektor ekonomija - Vukovarsko-srijemska županija, Brodsko-posavska županija i Požeško-slavonska županija Županja, 04. ožujka 2023.</a:t>
            </a:r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D5D81C9-07EA-423C-92C4-9FCD2E9782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93013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71F51-71D3-4839-B42E-D3A5CB8CCD2B}" type="datetime1">
              <a:rPr lang="hr-HR" smtClean="0"/>
              <a:t>14.5.2025.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MŽSV za obrazovni sektor ekonomija i trgovina - podsektor ekonomija - Vukovarsko-srijemska županija, Brodsko-posavska županija i Požeško-slavonska županija Županja, 04. ožujka 2023.</a:t>
            </a:r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D5D81C9-07EA-423C-92C4-9FCD2E9782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48883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77EAE-D5A4-474A-B915-66CED36CE66B}" type="datetime1">
              <a:rPr lang="hr-HR" smtClean="0"/>
              <a:t>14.5.2025.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MŽSV za obrazovni sektor ekonomija i trgovina - podsektor ekonomija - Vukovarsko-srijemska županija, Brodsko-posavska županija i Požeško-slavonska županija Županja, 04. ožujka 2023.</a:t>
            </a:r>
            <a:endParaRPr lang="hr-H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D5D81C9-07EA-423C-92C4-9FCD2E9782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78458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D82A8-FD91-415F-8862-46BB7FD89FB4}" type="datetime1">
              <a:rPr lang="hr-HR" smtClean="0"/>
              <a:t>14.5.2025.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MŽSV za obrazovni sektor ekonomija i trgovina - podsektor ekonomija - Vukovarsko-srijemska županija, Brodsko-posavska županija i Požeško-slavonska županija Županja, 04. ožujka 2023.</a:t>
            </a:r>
            <a:endParaRPr lang="hr-H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D81C9-07EA-423C-92C4-9FCD2E9782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4419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9AA4F-1E8D-47BE-A99E-ECFA0A214784}" type="datetime1">
              <a:rPr lang="hr-HR" smtClean="0"/>
              <a:t>14.5.2025.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MŽSV za obrazovni sektor ekonomija i trgovina - podsektor ekonomija - Vukovarsko-srijemska županija, Brodsko-posavska županija i Požeško-slavonska županija Županja, 04. ožujka 2023.</a:t>
            </a:r>
            <a:endParaRPr lang="hr-H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D81C9-07EA-423C-92C4-9FCD2E9782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35367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8F2A-8B51-4E83-95C6-81676DB16935}" type="datetime1">
              <a:rPr lang="hr-HR" smtClean="0"/>
              <a:t>14.5.2025.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MŽSV za obrazovni sektor ekonomija i trgovina - podsektor ekonomija - Vukovarsko-srijemska županija, Brodsko-posavska županija i Požeško-slavonska županija Županja, 04. ožujka 2023.</a:t>
            </a:r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D81C9-07EA-423C-92C4-9FCD2E9782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48350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C08F5-FF8D-422C-9258-F375DA5AA17F}" type="datetime1">
              <a:rPr lang="hr-HR" smtClean="0"/>
              <a:t>14.5.2025.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MŽSV za obrazovni sektor ekonomija i trgovina - podsektor ekonomija - Vukovarsko-srijemska županija, Brodsko-posavska županija i Požeško-slavonska županija Županja, 04. ožujka 2023.</a:t>
            </a:r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D5D81C9-07EA-423C-92C4-9FCD2E9782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6713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E9505-056F-459A-94D3-F4920A81F248}" type="datetime1">
              <a:rPr lang="hr-HR" smtClean="0"/>
              <a:t>14.5.2025.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r-HR" smtClean="0"/>
              <a:t>MŽSV za obrazovni sektor ekonomija i trgovina - podsektor ekonomija - Vukovarsko-srijemska županija, Brodsko-posavska županija i Požeško-slavonska županija Županja, 04. ožujka 2023.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D5D81C9-07EA-423C-92C4-9FCD2E9782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5295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PROBLEMSKA NASTAVA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Martina Žagar, </a:t>
            </a:r>
            <a:r>
              <a:rPr lang="hr-HR" dirty="0" smtClean="0"/>
              <a:t>dipl. </a:t>
            </a:r>
            <a:r>
              <a:rPr lang="hr-HR" dirty="0" err="1"/>
              <a:t>oec</a:t>
            </a:r>
            <a:r>
              <a:rPr lang="hr-H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87401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PROBLEMSKA NASTAVA</a:t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Aktivno učenje</a:t>
            </a:r>
          </a:p>
          <a:p>
            <a:r>
              <a:rPr lang="hr-HR" dirty="0"/>
              <a:t>Motivacija</a:t>
            </a:r>
          </a:p>
          <a:p>
            <a:r>
              <a:rPr lang="hr-HR" dirty="0"/>
              <a:t>Samostalnost i odgovornost</a:t>
            </a:r>
          </a:p>
          <a:p>
            <a:r>
              <a:rPr lang="hr-HR" dirty="0"/>
              <a:t>Kritičko mišljenje</a:t>
            </a:r>
          </a:p>
          <a:p>
            <a:r>
              <a:rPr lang="hr-HR" dirty="0"/>
              <a:t>Povezivanje</a:t>
            </a:r>
          </a:p>
          <a:p>
            <a:r>
              <a:rPr lang="hr-HR" dirty="0"/>
              <a:t>Samoregulacija učenja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50769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PROBLEMSKA NASTVA</a:t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Problem/tema</a:t>
            </a:r>
          </a:p>
          <a:p>
            <a:r>
              <a:rPr lang="hr-HR" dirty="0" smtClean="0"/>
              <a:t>Izvori </a:t>
            </a:r>
            <a:r>
              <a:rPr lang="hr-HR" dirty="0"/>
              <a:t>(pisani/digitalni)</a:t>
            </a:r>
          </a:p>
          <a:p>
            <a:r>
              <a:rPr lang="hr-HR" dirty="0"/>
              <a:t>Učenici istražuju/pretražuju/odgovaraju na pitanja</a:t>
            </a:r>
          </a:p>
          <a:p>
            <a:r>
              <a:rPr lang="hr-HR" dirty="0"/>
              <a:t>Rješenja/nove spoznaje (vođeno i provjereno od strane nastavnika)</a:t>
            </a:r>
          </a:p>
        </p:txBody>
      </p:sp>
    </p:spTree>
    <p:extLst>
      <p:ext uri="{BB962C8B-B14F-4D97-AF65-F5344CB8AC3E}">
        <p14:creationId xmlns:p14="http://schemas.microsoft.com/office/powerpoint/2010/main" val="1841535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PROBLEMSKA NASTAVA</a:t>
            </a:r>
          </a:p>
        </p:txBody>
      </p:sp>
      <p:graphicFrame>
        <p:nvGraphicFramePr>
          <p:cNvPr id="7" name="Rezervirano mjesto sadržaja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221154"/>
              </p:ext>
            </p:extLst>
          </p:nvPr>
        </p:nvGraphicFramePr>
        <p:xfrm>
          <a:off x="1295400" y="2557463"/>
          <a:ext cx="4318221" cy="3317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jagram 7"/>
          <p:cNvGraphicFramePr/>
          <p:nvPr>
            <p:extLst>
              <p:ext uri="{D42A27DB-BD31-4B8C-83A1-F6EECF244321}">
                <p14:modId xmlns:p14="http://schemas.microsoft.com/office/powerpoint/2010/main" val="2667745088"/>
              </p:ext>
            </p:extLst>
          </p:nvPr>
        </p:nvGraphicFramePr>
        <p:xfrm>
          <a:off x="6096000" y="2496710"/>
          <a:ext cx="4192988" cy="3378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6207423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PROBLEMSKA NASTAVA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Oluja ideja</a:t>
            </a:r>
          </a:p>
          <a:p>
            <a:r>
              <a:rPr lang="hr-HR" dirty="0"/>
              <a:t>Fotografije</a:t>
            </a:r>
          </a:p>
          <a:p>
            <a:r>
              <a:rPr lang="hr-HR" dirty="0"/>
              <a:t>Filmski prikaz</a:t>
            </a:r>
          </a:p>
          <a:p>
            <a:r>
              <a:rPr lang="hr-HR" dirty="0"/>
              <a:t>Tekst/pjesma</a:t>
            </a:r>
          </a:p>
          <a:p>
            <a:r>
              <a:rPr lang="hr-HR" dirty="0"/>
              <a:t>Prikaz slučaja</a:t>
            </a:r>
          </a:p>
          <a:p>
            <a:r>
              <a:rPr lang="hr-HR" dirty="0"/>
              <a:t>Pitanja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94769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PRETPOSTAVKE RJEŠENJA - HIPOTEZE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r-HR" dirty="0"/>
              <a:t>INDUKTIVNO</a:t>
            </a:r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dirty="0"/>
              <a:t>Izvođenje novih zaključaka temeljem znanja/informacija koje su nam poznate ili predstavljene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r-HR" dirty="0"/>
              <a:t>DEDUKTIVNO</a:t>
            </a:r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dirty="0"/>
              <a:t>Korištenje općih/generalnih pravila kako bi se predvidjela buduća radnja/događaj</a:t>
            </a:r>
          </a:p>
        </p:txBody>
      </p:sp>
      <p:sp>
        <p:nvSpPr>
          <p:cNvPr id="7" name="Strelica dolje 6"/>
          <p:cNvSpPr/>
          <p:nvPr/>
        </p:nvSpPr>
        <p:spPr>
          <a:xfrm>
            <a:off x="4388147" y="2609491"/>
            <a:ext cx="715993" cy="11128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Strelica dolje 7"/>
          <p:cNvSpPr/>
          <p:nvPr/>
        </p:nvSpPr>
        <p:spPr>
          <a:xfrm>
            <a:off x="8989682" y="2725947"/>
            <a:ext cx="715993" cy="11128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  <a:p>
            <a:pPr algn="ctr"/>
            <a:endParaRPr lang="hr-HR" dirty="0"/>
          </a:p>
          <a:p>
            <a:pPr algn="ctr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696683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PITANJA I RASPRAVA</a:t>
            </a:r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9338292"/>
              </p:ext>
            </p:extLst>
          </p:nvPr>
        </p:nvGraphicFramePr>
        <p:xfrm>
          <a:off x="2589213" y="2133600"/>
          <a:ext cx="8915400" cy="28909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71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71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PRIJE UČENJA</a:t>
                      </a:r>
                    </a:p>
                  </a:txBody>
                  <a:tcPr marL="84909" marR="849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TIJEKOM DONOŠENJA</a:t>
                      </a:r>
                      <a:r>
                        <a:rPr lang="hr-HR" baseline="0" dirty="0"/>
                        <a:t> ZAKLJUČAKA</a:t>
                      </a:r>
                      <a:endParaRPr lang="hr-HR" dirty="0"/>
                    </a:p>
                  </a:txBody>
                  <a:tcPr marL="84909" marR="849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ANALITIČKA</a:t>
                      </a:r>
                      <a:r>
                        <a:rPr lang="hr-HR" baseline="0" dirty="0"/>
                        <a:t> PITANJA</a:t>
                      </a:r>
                      <a:endParaRPr lang="hr-HR" dirty="0"/>
                    </a:p>
                  </a:txBody>
                  <a:tcPr marL="84909" marR="84909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87861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 marL="84909" marR="84909"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 marL="84909" marR="84909"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 marL="84909" marR="84909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Evokacija,</a:t>
                      </a:r>
                      <a:r>
                        <a:rPr lang="hr-HR" baseline="0" dirty="0"/>
                        <a:t> motivacija</a:t>
                      </a:r>
                    </a:p>
                    <a:p>
                      <a:pPr algn="ctr"/>
                      <a:r>
                        <a:rPr lang="hr-HR" baseline="0" dirty="0"/>
                        <a:t>Priprema za temu</a:t>
                      </a:r>
                    </a:p>
                    <a:p>
                      <a:pPr algn="ctr"/>
                      <a:r>
                        <a:rPr lang="hr-HR" baseline="0" dirty="0"/>
                        <a:t>Aktiviranje predznanja/</a:t>
                      </a:r>
                    </a:p>
                    <a:p>
                      <a:pPr algn="ctr"/>
                      <a:r>
                        <a:rPr lang="hr-HR" baseline="0" dirty="0"/>
                        <a:t>Podsjećanje na već poznato</a:t>
                      </a:r>
                      <a:endParaRPr lang="hr-HR" dirty="0"/>
                    </a:p>
                  </a:txBody>
                  <a:tcPr marL="84909" marR="849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Pitanja koja usmjeravaju istraživački dio, ciljana pitanja (tko,</a:t>
                      </a:r>
                      <a:r>
                        <a:rPr lang="hr-HR" baseline="0" dirty="0"/>
                        <a:t> što, gdje, kako, koliko…)</a:t>
                      </a:r>
                      <a:endParaRPr lang="hr-HR" dirty="0"/>
                    </a:p>
                  </a:txBody>
                  <a:tcPr marL="84909" marR="849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Analiza informacija</a:t>
                      </a:r>
                    </a:p>
                    <a:p>
                      <a:pPr algn="ctr"/>
                      <a:r>
                        <a:rPr lang="hr-HR" dirty="0"/>
                        <a:t>Kritički</a:t>
                      </a:r>
                      <a:r>
                        <a:rPr lang="hr-HR" baseline="0" dirty="0"/>
                        <a:t> pristup informacijama</a:t>
                      </a:r>
                    </a:p>
                    <a:p>
                      <a:pPr algn="ctr"/>
                      <a:r>
                        <a:rPr lang="hr-HR" baseline="0" dirty="0"/>
                        <a:t>Pogreške/argumenti/stavovi</a:t>
                      </a:r>
                      <a:endParaRPr lang="hr-HR" dirty="0"/>
                    </a:p>
                  </a:txBody>
                  <a:tcPr marL="84909" marR="84909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Strelica dolje 10"/>
          <p:cNvSpPr/>
          <p:nvPr/>
        </p:nvSpPr>
        <p:spPr>
          <a:xfrm>
            <a:off x="3795622" y="2838091"/>
            <a:ext cx="379562" cy="6728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Strelica dolje 11"/>
          <p:cNvSpPr/>
          <p:nvPr/>
        </p:nvSpPr>
        <p:spPr>
          <a:xfrm>
            <a:off x="6720127" y="2838091"/>
            <a:ext cx="379562" cy="6728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Strelica dolje 12"/>
          <p:cNvSpPr/>
          <p:nvPr/>
        </p:nvSpPr>
        <p:spPr>
          <a:xfrm>
            <a:off x="9829649" y="2838091"/>
            <a:ext cx="379562" cy="6728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485019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264779" y="529839"/>
            <a:ext cx="10239834" cy="537382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/>
              <a:t>Unatoč brojnim prednostima implementacija problemske nastave može predstavljati određene izazove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/>
              <a:t>Zahtijeva značajniju pripremu od strane nastavnika koji mora osmisliti relevantne i dobro strukturirane probleme, osigurati potrebne resurse i vješto moderirati grupni rad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/>
              <a:t>Vrednovanje učeničkog napretka u problemskoj nastavi zahtjeva inovativne pristupe koji nadilaze tradicionalne testove znanja i fokusiraju se na proces rješavanja problema, suradnju i prezentaciju rezultata.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/>
              <a:t>Ključno je postupno uvoditi problemsku nastavu i pružiti učenicima adekvatnu podršku i smjernice.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52909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ZAKLJUČAK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ü"/>
            </a:pPr>
            <a:r>
              <a:rPr lang="hr-HR" sz="3200" dirty="0"/>
              <a:t>Završna faza/etapa problemske nastave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r-HR" sz="3200" dirty="0"/>
              <a:t>Rezultat rješavanja problema/istraživačkog dijela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r-HR" sz="3200" dirty="0"/>
              <a:t>Izvješćivanje</a:t>
            </a:r>
          </a:p>
        </p:txBody>
      </p:sp>
    </p:spTree>
    <p:extLst>
      <p:ext uri="{BB962C8B-B14F-4D97-AF65-F5344CB8AC3E}">
        <p14:creationId xmlns:p14="http://schemas.microsoft.com/office/powerpoint/2010/main" val="4823306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196411" y="589661"/>
            <a:ext cx="10308201" cy="5314002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hr-H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400" dirty="0" smtClean="0"/>
              <a:t>Problemska nastava predstavlja snažan pedagoški model koji potiče aktivno učenje, razvija kritičko mišljenje i vještine rješavanja problema te povećava motivaciju i angažman učenika.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400" dirty="0" smtClean="0"/>
              <a:t>Kroz problemsku nastavu učenje postaje putovanje od znatiželje do spoznaje gdje se znanje usvaja aktivno kroz istraživanje i rješavanje problema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2693017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ISHODI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Objasniti pojam problemske nastave</a:t>
            </a:r>
          </a:p>
          <a:p>
            <a:r>
              <a:rPr lang="hr-HR" dirty="0"/>
              <a:t>Objasniti ulogu problemske nastave u ostvarivanju odgojno-obrazovnih ciljeva nastave</a:t>
            </a:r>
          </a:p>
        </p:txBody>
      </p:sp>
    </p:spTree>
    <p:extLst>
      <p:ext uri="{BB962C8B-B14F-4D97-AF65-F5344CB8AC3E}">
        <p14:creationId xmlns:p14="http://schemas.microsoft.com/office/powerpoint/2010/main" val="1969168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1" y="748570"/>
            <a:ext cx="9733057" cy="5277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596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PROBLEM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Predstavlja teorijsko ili praktično pitanje koje treba riješiti, neki zadatak ili teškoću.</a:t>
            </a:r>
          </a:p>
          <a:p>
            <a:r>
              <a:rPr lang="hr-HR" dirty="0" err="1"/>
              <a:t>Killen</a:t>
            </a:r>
            <a:r>
              <a:rPr lang="hr-HR" dirty="0"/>
              <a:t> definira problem „kao bilo koju situaciju u kojoj su neke informacije poznate ,a neke se tek traže”.</a:t>
            </a:r>
          </a:p>
        </p:txBody>
      </p:sp>
    </p:spTree>
    <p:extLst>
      <p:ext uri="{BB962C8B-B14F-4D97-AF65-F5344CB8AC3E}">
        <p14:creationId xmlns:p14="http://schemas.microsoft.com/office/powerpoint/2010/main" val="615770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PROBLEM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Rješavanje problema nudi učenicima izazov i zadovoljstvo, otkrivanje novog znanja, učenici prezentiraju odgovornost za vlastito učenje, takvo je učenje zabavno i pridonosi razvoju kritičkoga razmišljanja.</a:t>
            </a:r>
          </a:p>
          <a:p>
            <a:r>
              <a:rPr lang="hr-HR" dirty="0"/>
              <a:t>Problemska nastava uvijek se oslanja na problemska pitanja</a:t>
            </a:r>
          </a:p>
        </p:txBody>
      </p:sp>
    </p:spTree>
    <p:extLst>
      <p:ext uri="{BB962C8B-B14F-4D97-AF65-F5344CB8AC3E}">
        <p14:creationId xmlns:p14="http://schemas.microsoft.com/office/powerpoint/2010/main" val="3424389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709139" y="504482"/>
            <a:ext cx="8545955" cy="5819406"/>
          </a:xfrm>
        </p:spPr>
        <p:txBody>
          <a:bodyPr>
            <a:normAutofit/>
          </a:bodyPr>
          <a:lstStyle/>
          <a:p>
            <a:pPr marL="742950" lvl="1" indent="-285750" algn="l">
              <a:buFont typeface="Arial" panose="020B0604020202020204" pitchFamily="34" charset="0"/>
              <a:buChar char="•"/>
            </a:pPr>
            <a:endParaRPr lang="hr-HR" sz="2200" dirty="0" smtClean="0"/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hr-HR" sz="2200" dirty="0" smtClean="0"/>
              <a:t>Učenici se suočavaju s izazovom koji zahtijeva analizu, sintezu i evaluaciju informacija čime se aktivira njihovo kognitivno angažiranje na višoj razini.</a:t>
            </a:r>
            <a:endParaRPr lang="hr-HR" sz="2400" dirty="0" smtClean="0"/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hr-HR" sz="2200" dirty="0" smtClean="0"/>
              <a:t>Učitelj u ovom procesu preuzima ulogu moderatora, usmjeravajući učenike </a:t>
            </a:r>
            <a:r>
              <a:rPr lang="hr-HR" sz="2200" dirty="0"/>
              <a:t>k</a:t>
            </a:r>
            <a:r>
              <a:rPr lang="hr-HR" sz="2200" dirty="0" smtClean="0"/>
              <a:t>roz proces istraživanja postavljajući ključna pitanja i potičući suradnju unutar grupe.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hr-HR" sz="2200" dirty="0" smtClean="0"/>
              <a:t>Ovaj pomak od autoritativnog prenositelja znanja prema vodiču učenja  ključno je isticanje problemske nastave.</a:t>
            </a:r>
            <a:endParaRPr lang="hr-HR" sz="2200" dirty="0"/>
          </a:p>
        </p:txBody>
      </p:sp>
    </p:spTree>
    <p:extLst>
      <p:ext uri="{BB962C8B-B14F-4D97-AF65-F5344CB8AC3E}">
        <p14:creationId xmlns:p14="http://schemas.microsoft.com/office/powerpoint/2010/main" val="969098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STRATEGIJE PLANIRANJA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1. Usredotočenost na kompetenciju (skup ishoda)</a:t>
            </a:r>
          </a:p>
          <a:p>
            <a:r>
              <a:rPr lang="hr-HR" dirty="0"/>
              <a:t>2. Postavljanje jasnih i strukturiranih ciljeva</a:t>
            </a:r>
          </a:p>
          <a:p>
            <a:r>
              <a:rPr lang="hr-HR" dirty="0"/>
              <a:t>3. Raspraviti s učenicima o oblicima i metodama rada</a:t>
            </a:r>
          </a:p>
          <a:p>
            <a:r>
              <a:rPr lang="hr-HR" dirty="0"/>
              <a:t>4. Pojasniti što će se frontalno proučavati, a u kojoj mjeri učenici uče samostalno na vlastitu odgovornost</a:t>
            </a:r>
          </a:p>
          <a:p>
            <a:r>
              <a:rPr lang="hr-HR" dirty="0"/>
              <a:t>5. Uključivanje što većeg broja učenika u komunikacijsku primjenu nakon obrade gradiva (verbaliziranje naučenog)</a:t>
            </a:r>
          </a:p>
        </p:txBody>
      </p:sp>
    </p:spTree>
    <p:extLst>
      <p:ext uri="{BB962C8B-B14F-4D97-AF65-F5344CB8AC3E}">
        <p14:creationId xmlns:p14="http://schemas.microsoft.com/office/powerpoint/2010/main" val="138689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UČENIK NET GENERACIJE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Prema Matijeviću, organizacija nastave u kojoj je glavni subjekt učenik, situacije u kojima učenici mogu istraživati, otkrivati, razgovarati, kreirati, izrađivati…</a:t>
            </a:r>
          </a:p>
        </p:txBody>
      </p:sp>
    </p:spTree>
    <p:extLst>
      <p:ext uri="{BB962C8B-B14F-4D97-AF65-F5344CB8AC3E}">
        <p14:creationId xmlns:p14="http://schemas.microsoft.com/office/powerpoint/2010/main" val="3699084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AKTIVNA NASTAVA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Projektna metoda</a:t>
            </a:r>
          </a:p>
          <a:p>
            <a:r>
              <a:rPr lang="hr-HR" dirty="0"/>
              <a:t>Istraživačko učenje</a:t>
            </a:r>
          </a:p>
          <a:p>
            <a:r>
              <a:rPr lang="hr-HR" dirty="0"/>
              <a:t>Problemska nastava</a:t>
            </a:r>
          </a:p>
        </p:txBody>
      </p:sp>
    </p:spTree>
    <p:extLst>
      <p:ext uri="{BB962C8B-B14F-4D97-AF65-F5344CB8AC3E}">
        <p14:creationId xmlns:p14="http://schemas.microsoft.com/office/powerpoint/2010/main" val="4184519743"/>
      </p:ext>
    </p:extLst>
  </p:cSld>
  <p:clrMapOvr>
    <a:masterClrMapping/>
  </p:clrMapOvr>
</p:sld>
</file>

<file path=ppt/theme/theme1.xml><?xml version="1.0" encoding="utf-8"?>
<a:theme xmlns:a="http://schemas.openxmlformats.org/drawingml/2006/main" name="Pramen">
  <a:themeElements>
    <a:clrScheme name="Pramen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Pram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am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1750</TotalTime>
  <Words>532</Words>
  <Application>Microsoft Office PowerPoint</Application>
  <PresentationFormat>Široki zaslon</PresentationFormat>
  <Paragraphs>96</Paragraphs>
  <Slides>18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18</vt:i4>
      </vt:variant>
    </vt:vector>
  </HeadingPairs>
  <TitlesOfParts>
    <vt:vector size="24" baseType="lpstr">
      <vt:lpstr>Arial</vt:lpstr>
      <vt:lpstr>Calibri</vt:lpstr>
      <vt:lpstr>Century Gothic</vt:lpstr>
      <vt:lpstr>Wingdings</vt:lpstr>
      <vt:lpstr>Wingdings 3</vt:lpstr>
      <vt:lpstr>Pramen</vt:lpstr>
      <vt:lpstr>PROBLEMSKA NASTAVA</vt:lpstr>
      <vt:lpstr>ISHODI</vt:lpstr>
      <vt:lpstr>PowerPointova prezentacija</vt:lpstr>
      <vt:lpstr>PROBLEM</vt:lpstr>
      <vt:lpstr>PROBLEM</vt:lpstr>
      <vt:lpstr>PowerPointova prezentacija</vt:lpstr>
      <vt:lpstr>STRATEGIJE PLANIRANJA</vt:lpstr>
      <vt:lpstr>UČENIK NET GENERACIJE</vt:lpstr>
      <vt:lpstr>AKTIVNA NASTAVA</vt:lpstr>
      <vt:lpstr>PROBLEMSKA NASTAVA </vt:lpstr>
      <vt:lpstr>PROBLEMSKA NASTVA </vt:lpstr>
      <vt:lpstr>PROBLEMSKA NASTAVA</vt:lpstr>
      <vt:lpstr>PROBLEMSKA NASTAVA</vt:lpstr>
      <vt:lpstr>PRETPOSTAVKE RJEŠENJA - HIPOTEZE</vt:lpstr>
      <vt:lpstr>PITANJA I RASPRAVA</vt:lpstr>
      <vt:lpstr>PowerPointova prezentacija</vt:lpstr>
      <vt:lpstr>ZAKLJUČAK</vt:lpstr>
      <vt:lpstr>PowerPointova prezentacija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Skup međužupanijskih stručnih vijeća</dc:title>
  <dc:creator>Korisnik</dc:creator>
  <cp:lastModifiedBy>Korisnik</cp:lastModifiedBy>
  <cp:revision>33</cp:revision>
  <cp:lastPrinted>2023-03-03T20:33:55Z</cp:lastPrinted>
  <dcterms:created xsi:type="dcterms:W3CDTF">2023-03-02T18:19:09Z</dcterms:created>
  <dcterms:modified xsi:type="dcterms:W3CDTF">2025-05-14T06:59:17Z</dcterms:modified>
</cp:coreProperties>
</file>